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31496000" cy="44551600"/>
  <p:notesSz cx="6858000" cy="9947275"/>
  <p:embeddedFontLst>
    <p:embeddedFont>
      <p:font typeface="Arial Black" panose="020B0A04020102020204" pitchFamily="34" charset="0"/>
      <p:bold r:id="rId4"/>
    </p:embeddedFont>
    <p:embeddedFont>
      <p:font typeface="Montserrat SemiBold" panose="020B0604020202020204" charset="0"/>
      <p:regular r:id="rId5"/>
      <p:bold r:id="rId6"/>
    </p:embeddedFont>
    <p:embeddedFont>
      <p:font typeface="Montserrat Black" panose="020B0604020202020204" charset="0"/>
      <p:bold r:id="rId7"/>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15:guide id="1" orient="horz" pos="14032">
          <p15:clr>
            <a:srgbClr val="A4A3A4"/>
          </p15:clr>
        </p15:guide>
        <p15:guide id="2" pos="9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595"/>
  </p:normalViewPr>
  <p:slideViewPr>
    <p:cSldViewPr snapToGrid="0" snapToObjects="1">
      <p:cViewPr>
        <p:scale>
          <a:sx n="39" d="100"/>
          <a:sy n="39" d="100"/>
        </p:scale>
        <p:origin x="1008" y="-4284"/>
      </p:cViewPr>
      <p:guideLst>
        <p:guide orient="horz" pos="14032"/>
        <p:guide pos="99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2109788" y="746125"/>
            <a:ext cx="2638425" cy="3730625"/>
          </a:xfrm>
          <a:prstGeom prst="rect">
            <a:avLst/>
          </a:prstGeom>
        </p:spPr>
        <p:txBody>
          <a:bodyPr/>
          <a:lstStyle/>
          <a:p>
            <a:endParaRPr/>
          </a:p>
        </p:txBody>
      </p:sp>
      <p:sp>
        <p:nvSpPr>
          <p:cNvPr id="117" name="Shape 117"/>
          <p:cNvSpPr>
            <a:spLocks noGrp="1"/>
          </p:cNvSpPr>
          <p:nvPr>
            <p:ph type="body" sz="quarter" idx="1"/>
          </p:nvPr>
        </p:nvSpPr>
        <p:spPr>
          <a:xfrm>
            <a:off x="914400" y="4724956"/>
            <a:ext cx="5029200" cy="4476274"/>
          </a:xfrm>
          <a:prstGeom prst="rect">
            <a:avLst/>
          </a:prstGeom>
        </p:spPr>
        <p:txBody>
          <a:bodyPr/>
          <a:lstStyle/>
          <a:p>
            <a:endParaRPr/>
          </a:p>
        </p:txBody>
      </p:sp>
    </p:spTree>
    <p:extLst>
      <p:ext uri="{BB962C8B-B14F-4D97-AF65-F5344CB8AC3E}">
        <p14:creationId xmlns:p14="http://schemas.microsoft.com/office/powerpoint/2010/main" val="160768304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01967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prstGeom prst="rect">
            <a:avLst/>
          </a:prstGeom>
        </p:spPr>
        <p:txBody>
          <a:bodyPr/>
          <a:lstStyle/>
          <a:p>
            <a:r>
              <a:t>Texto del título</a:t>
            </a:r>
          </a:p>
        </p:txBody>
      </p:sp>
      <p:sp>
        <p:nvSpPr>
          <p:cNvPr id="12" name="Nivel de texto 1…"/>
          <p:cNvSpPr txBox="1">
            <a:spLocks noGrp="1"/>
          </p:cNvSpPr>
          <p:nvPr>
            <p:ph type="body" sz="quarter"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Nivel de texto 1…"/>
          <p:cNvSpPr txBox="1">
            <a:spLocks noGrp="1"/>
          </p:cNvSpPr>
          <p:nvPr>
            <p:ph type="body" sz="quarter" idx="1"/>
          </p:nvPr>
        </p:nvSpPr>
        <p:spPr>
          <a:xfrm>
            <a:off x="3083983" y="24982487"/>
            <a:ext cx="25344438" cy="1657064"/>
          </a:xfrm>
          <a:prstGeom prst="rect">
            <a:avLst/>
          </a:prstGeom>
        </p:spPr>
        <p:txBody>
          <a:bodyPr/>
          <a:lstStyle>
            <a:lvl1pPr>
              <a:defRPr sz="10200" i="1"/>
            </a:lvl1pPr>
            <a:lvl2pPr>
              <a:defRPr sz="10200" i="1"/>
            </a:lvl2pPr>
            <a:lvl3pPr>
              <a:defRPr sz="10200" i="1"/>
            </a:lvl3pPr>
            <a:lvl4pPr>
              <a:defRPr sz="10200" i="1"/>
            </a:lvl4pPr>
            <a:lvl5pPr>
              <a:defRPr sz="10200" i="1"/>
            </a:lvl5pPr>
          </a:lstStyle>
          <a:p>
            <a:r>
              <a:t>Nivel de texto 1</a:t>
            </a:r>
          </a:p>
          <a:p>
            <a:pPr lvl="1"/>
            <a:r>
              <a:t>Nivel de texto 2</a:t>
            </a:r>
          </a:p>
          <a:p>
            <a:pPr lvl="2"/>
            <a:r>
              <a:t>Nivel de texto 3</a:t>
            </a:r>
          </a:p>
          <a:p>
            <a:pPr lvl="3"/>
            <a:r>
              <a:t>Nivel de texto 4</a:t>
            </a:r>
          </a:p>
          <a:p>
            <a:pPr lvl="4"/>
            <a:r>
              <a:t>Nivel de texto 5</a:t>
            </a:r>
          </a:p>
        </p:txBody>
      </p:sp>
      <p:sp>
        <p:nvSpPr>
          <p:cNvPr id="94" name="“Escribe una cita aquí”"/>
          <p:cNvSpPr txBox="1">
            <a:spLocks noGrp="1"/>
          </p:cNvSpPr>
          <p:nvPr>
            <p:ph type="body" sz="quarter" idx="13"/>
          </p:nvPr>
        </p:nvSpPr>
        <p:spPr>
          <a:xfrm>
            <a:off x="3083982" y="20575376"/>
            <a:ext cx="25344440" cy="2449404"/>
          </a:xfrm>
          <a:prstGeom prst="rect">
            <a:avLst/>
          </a:prstGeom>
        </p:spPr>
        <p:txBody>
          <a:bodyPr anchor="ctr"/>
          <a:lstStyle/>
          <a:p>
            <a:pPr>
              <a:defRPr sz="15400">
                <a:latin typeface="Helvetica Neue Medium"/>
                <a:ea typeface="Helvetica Neue Medium"/>
                <a:cs typeface="Helvetica Neue Medium"/>
                <a:sym typeface="Helvetica Neue Medium"/>
              </a:defRPr>
            </a:pPr>
            <a:endParaRP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0" y="13417550"/>
            <a:ext cx="31496000" cy="21008270"/>
          </a:xfrm>
          <a:prstGeom prst="rect">
            <a:avLst/>
          </a:prstGeom>
        </p:spPr>
        <p:txBody>
          <a:bodyPr lIns="91439" tIns="45719" rIns="91439" bIns="45719">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sz="half" idx="13"/>
          </p:nvPr>
        </p:nvSpPr>
        <p:spPr>
          <a:xfrm>
            <a:off x="4035425" y="13368337"/>
            <a:ext cx="23425152" cy="15624903"/>
          </a:xfrm>
          <a:prstGeom prst="rect">
            <a:avLst/>
          </a:prstGeom>
        </p:spPr>
        <p:txBody>
          <a:bodyPr lIns="91439" tIns="45719" rIns="91439" bIns="45719">
            <a:noAutofit/>
          </a:bodyPr>
          <a:lstStyle/>
          <a:p>
            <a:endParaRPr/>
          </a:p>
        </p:txBody>
      </p:sp>
      <p:sp>
        <p:nvSpPr>
          <p:cNvPr id="21" name="Texto del título"/>
          <p:cNvSpPr txBox="1">
            <a:spLocks noGrp="1"/>
          </p:cNvSpPr>
          <p:nvPr>
            <p:ph type="title"/>
          </p:nvPr>
        </p:nvSpPr>
        <p:spPr>
          <a:xfrm>
            <a:off x="820207" y="25704271"/>
            <a:ext cx="29855587" cy="2591860"/>
          </a:xfrm>
          <a:prstGeom prst="rect">
            <a:avLst/>
          </a:prstGeom>
        </p:spPr>
        <p:txBody>
          <a:bodyPr/>
          <a:lstStyle/>
          <a:p>
            <a:r>
              <a:t>Texto del título</a:t>
            </a:r>
          </a:p>
        </p:txBody>
      </p:sp>
      <p:sp>
        <p:nvSpPr>
          <p:cNvPr id="22" name="Nivel de texto 1…"/>
          <p:cNvSpPr txBox="1">
            <a:spLocks noGrp="1"/>
          </p:cNvSpPr>
          <p:nvPr>
            <p:ph type="body" sz="quarter" idx="1"/>
          </p:nvPr>
        </p:nvSpPr>
        <p:spPr>
          <a:xfrm>
            <a:off x="820207" y="28197705"/>
            <a:ext cx="29855587" cy="2050522"/>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2296583" y="19273837"/>
            <a:ext cx="26902833" cy="6003927"/>
          </a:xfrm>
          <a:prstGeom prst="rect">
            <a:avLst/>
          </a:prstGeom>
        </p:spPr>
        <p:txBody>
          <a:bodyPr anchor="ct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10269008" y="14844712"/>
            <a:ext cx="22293266" cy="14862178"/>
          </a:xfrm>
          <a:prstGeom prst="rect">
            <a:avLst/>
          </a:prstGeom>
        </p:spPr>
        <p:txBody>
          <a:bodyPr lIns="91439" tIns="45719" rIns="91439" bIns="45719">
            <a:noAutofit/>
          </a:bodyPr>
          <a:lstStyle/>
          <a:p>
            <a:endParaRPr/>
          </a:p>
        </p:txBody>
      </p:sp>
      <p:sp>
        <p:nvSpPr>
          <p:cNvPr id="39" name="Texto del título"/>
          <p:cNvSpPr txBox="1">
            <a:spLocks noGrp="1"/>
          </p:cNvSpPr>
          <p:nvPr>
            <p:ph type="title"/>
          </p:nvPr>
        </p:nvSpPr>
        <p:spPr>
          <a:xfrm>
            <a:off x="2132541" y="14647862"/>
            <a:ext cx="13205355" cy="7168623"/>
          </a:xfrm>
          <a:prstGeom prst="rect">
            <a:avLst/>
          </a:prstGeom>
        </p:spPr>
        <p:txBody>
          <a:bodyPr/>
          <a:lstStyle>
            <a:lvl1pPr>
              <a:defRPr sz="27200"/>
            </a:lvl1pPr>
          </a:lstStyle>
          <a:p>
            <a:r>
              <a:t>Texto del título</a:t>
            </a:r>
          </a:p>
        </p:txBody>
      </p:sp>
      <p:sp>
        <p:nvSpPr>
          <p:cNvPr id="40" name="Nivel de texto 1…"/>
          <p:cNvSpPr txBox="1">
            <a:spLocks noGrp="1"/>
          </p:cNvSpPr>
          <p:nvPr>
            <p:ph type="body" sz="quarter" idx="1"/>
          </p:nvPr>
        </p:nvSpPr>
        <p:spPr>
          <a:xfrm>
            <a:off x="2132541" y="21849291"/>
            <a:ext cx="13205355" cy="7398279"/>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xfrm>
            <a:off x="2181754" y="13876867"/>
            <a:ext cx="27132490" cy="2952752"/>
          </a:xfrm>
          <a:prstGeom prst="rect">
            <a:avLst/>
          </a:prstGeom>
        </p:spPr>
        <p:txBody>
          <a:bodyPr anchor="ct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xfrm>
            <a:off x="2181754" y="13876867"/>
            <a:ext cx="27132490" cy="2952752"/>
          </a:xfrm>
          <a:prstGeom prst="rect">
            <a:avLst/>
          </a:prstGeom>
        </p:spPr>
        <p:txBody>
          <a:bodyPr anchor="ctr"/>
          <a:lstStyle/>
          <a:p>
            <a:r>
              <a:t>Texto del título</a:t>
            </a:r>
          </a:p>
        </p:txBody>
      </p:sp>
      <p:sp>
        <p:nvSpPr>
          <p:cNvPr id="57" name="Nivel de texto 1…"/>
          <p:cNvSpPr txBox="1">
            <a:spLocks noGrp="1"/>
          </p:cNvSpPr>
          <p:nvPr>
            <p:ph type="body" sz="half" idx="1"/>
          </p:nvPr>
        </p:nvSpPr>
        <p:spPr>
          <a:xfrm>
            <a:off x="2181754" y="17485782"/>
            <a:ext cx="27132490" cy="12007852"/>
          </a:xfrm>
          <a:prstGeom prst="rect">
            <a:avLst/>
          </a:prstGeom>
        </p:spPr>
        <p:txBody>
          <a:bodyPr anchor="ctr"/>
          <a:lstStyle>
            <a:lvl1pPr marL="2037290" indent="-2037290" algn="l">
              <a:spcBef>
                <a:spcPts val="19100"/>
              </a:spcBef>
              <a:buSzPct val="125000"/>
              <a:buChar char="•"/>
              <a:defRPr sz="15400"/>
            </a:lvl1pPr>
            <a:lvl2pPr marL="2672290" indent="-2037290" algn="l">
              <a:spcBef>
                <a:spcPts val="19100"/>
              </a:spcBef>
              <a:buSzPct val="125000"/>
              <a:buChar char="•"/>
              <a:defRPr sz="15400"/>
            </a:lvl2pPr>
            <a:lvl3pPr marL="3307291" indent="-2037290" algn="l">
              <a:spcBef>
                <a:spcPts val="19100"/>
              </a:spcBef>
              <a:buSzPct val="125000"/>
              <a:buChar char="•"/>
              <a:defRPr sz="15400"/>
            </a:lvl3pPr>
            <a:lvl4pPr marL="3942291" indent="-2037290" algn="l">
              <a:spcBef>
                <a:spcPts val="19100"/>
              </a:spcBef>
              <a:buSzPct val="125000"/>
              <a:buChar char="•"/>
              <a:defRPr sz="15400"/>
            </a:lvl4pPr>
            <a:lvl5pPr marL="4577291" indent="-2037290" algn="l">
              <a:spcBef>
                <a:spcPts val="19100"/>
              </a:spcBef>
              <a:buSzPct val="125000"/>
              <a:buChar char="•"/>
              <a:defRPr sz="15400"/>
            </a:lvl5p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quarter" idx="13"/>
          </p:nvPr>
        </p:nvSpPr>
        <p:spPr>
          <a:xfrm>
            <a:off x="14156796" y="17485782"/>
            <a:ext cx="18011777" cy="12007852"/>
          </a:xfrm>
          <a:prstGeom prst="rect">
            <a:avLst/>
          </a:prstGeom>
        </p:spPr>
        <p:txBody>
          <a:bodyPr lIns="91439" tIns="45719" rIns="91439" bIns="45719">
            <a:noAutofit/>
          </a:bodyPr>
          <a:lstStyle/>
          <a:p>
            <a:endParaRPr/>
          </a:p>
        </p:txBody>
      </p:sp>
      <p:sp>
        <p:nvSpPr>
          <p:cNvPr id="66" name="Texto del título"/>
          <p:cNvSpPr txBox="1">
            <a:spLocks noGrp="1"/>
          </p:cNvSpPr>
          <p:nvPr>
            <p:ph type="title"/>
          </p:nvPr>
        </p:nvSpPr>
        <p:spPr>
          <a:xfrm>
            <a:off x="2181754" y="13876867"/>
            <a:ext cx="27132490" cy="2952752"/>
          </a:xfrm>
          <a:prstGeom prst="rect">
            <a:avLst/>
          </a:prstGeom>
        </p:spPr>
        <p:txBody>
          <a:bodyPr anchor="ctr"/>
          <a:lstStyle/>
          <a:p>
            <a:r>
              <a:t>Texto del título</a:t>
            </a:r>
          </a:p>
        </p:txBody>
      </p:sp>
      <p:sp>
        <p:nvSpPr>
          <p:cNvPr id="67" name="Nivel de texto 1…"/>
          <p:cNvSpPr txBox="1">
            <a:spLocks noGrp="1"/>
          </p:cNvSpPr>
          <p:nvPr>
            <p:ph type="body" sz="quarter" idx="1"/>
          </p:nvPr>
        </p:nvSpPr>
        <p:spPr>
          <a:xfrm>
            <a:off x="2181754" y="17485782"/>
            <a:ext cx="13205356" cy="12007852"/>
          </a:xfrm>
          <a:prstGeom prst="rect">
            <a:avLst/>
          </a:prstGeom>
        </p:spPr>
        <p:txBody>
          <a:bodyPr anchor="ctr"/>
          <a:lstStyle>
            <a:lvl1pPr marL="1794042" indent="-1794042" algn="l">
              <a:spcBef>
                <a:spcPts val="14600"/>
              </a:spcBef>
              <a:buSzPct val="125000"/>
              <a:buChar char="•"/>
              <a:defRPr sz="12200"/>
            </a:lvl1pPr>
            <a:lvl2pPr marL="2352842" indent="-1794042" algn="l">
              <a:spcBef>
                <a:spcPts val="14600"/>
              </a:spcBef>
              <a:buSzPct val="125000"/>
              <a:buChar char="•"/>
              <a:defRPr sz="12200"/>
            </a:lvl2pPr>
            <a:lvl3pPr marL="2911642" indent="-1794042" algn="l">
              <a:spcBef>
                <a:spcPts val="14600"/>
              </a:spcBef>
              <a:buSzPct val="125000"/>
              <a:buChar char="•"/>
              <a:defRPr sz="12200"/>
            </a:lvl3pPr>
            <a:lvl4pPr marL="3470442" indent="-1794042" algn="l">
              <a:spcBef>
                <a:spcPts val="14600"/>
              </a:spcBef>
              <a:buSzPct val="125000"/>
              <a:buChar char="•"/>
              <a:defRPr sz="12200"/>
            </a:lvl4pPr>
            <a:lvl5pPr marL="4029242" indent="-1794042" algn="l">
              <a:spcBef>
                <a:spcPts val="14600"/>
              </a:spcBef>
              <a:buSzPct val="125000"/>
              <a:buChar char="•"/>
              <a:defRPr sz="122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sz="half" idx="1"/>
          </p:nvPr>
        </p:nvSpPr>
        <p:spPr>
          <a:xfrm>
            <a:off x="2181754" y="15714132"/>
            <a:ext cx="27132490" cy="13123335"/>
          </a:xfrm>
          <a:prstGeom prst="rect">
            <a:avLst/>
          </a:prstGeom>
        </p:spPr>
        <p:txBody>
          <a:bodyPr anchor="ctr"/>
          <a:lstStyle>
            <a:lvl1pPr marL="2037290" indent="-2037290" algn="l">
              <a:spcBef>
                <a:spcPts val="19100"/>
              </a:spcBef>
              <a:buSzPct val="125000"/>
              <a:buChar char="•"/>
              <a:defRPr sz="15400"/>
            </a:lvl1pPr>
            <a:lvl2pPr marL="2672290" indent="-2037290" algn="l">
              <a:spcBef>
                <a:spcPts val="19100"/>
              </a:spcBef>
              <a:buSzPct val="125000"/>
              <a:buChar char="•"/>
              <a:defRPr sz="15400"/>
            </a:lvl2pPr>
            <a:lvl3pPr marL="3307291" indent="-2037290" algn="l">
              <a:spcBef>
                <a:spcPts val="19100"/>
              </a:spcBef>
              <a:buSzPct val="125000"/>
              <a:buChar char="•"/>
              <a:defRPr sz="15400"/>
            </a:lvl3pPr>
            <a:lvl4pPr marL="3942291" indent="-2037290" algn="l">
              <a:spcBef>
                <a:spcPts val="19100"/>
              </a:spcBef>
              <a:buSzPct val="125000"/>
              <a:buChar char="•"/>
              <a:defRPr sz="15400"/>
            </a:lvl4pPr>
            <a:lvl5pPr marL="4577291" indent="-2037290" algn="l">
              <a:spcBef>
                <a:spcPts val="19100"/>
              </a:spcBef>
              <a:buSzPct val="125000"/>
              <a:buChar char="•"/>
              <a:defRPr sz="15400"/>
            </a:lvl5p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20255064" y="22505457"/>
            <a:ext cx="10845710" cy="7234240"/>
          </a:xfrm>
          <a:prstGeom prst="rect">
            <a:avLst/>
          </a:prstGeom>
        </p:spPr>
        <p:txBody>
          <a:bodyPr lIns="91439" tIns="45719" rIns="91439" bIns="45719">
            <a:noAutofit/>
          </a:bodyPr>
          <a:lstStyle/>
          <a:p>
            <a:endParaRPr/>
          </a:p>
        </p:txBody>
      </p:sp>
      <p:sp>
        <p:nvSpPr>
          <p:cNvPr id="84" name="Imagen"/>
          <p:cNvSpPr>
            <a:spLocks noGrp="1"/>
          </p:cNvSpPr>
          <p:nvPr>
            <p:ph type="pic" sz="quarter" idx="14"/>
          </p:nvPr>
        </p:nvSpPr>
        <p:spPr>
          <a:xfrm>
            <a:off x="19750616" y="14877521"/>
            <a:ext cx="10761134" cy="7174090"/>
          </a:xfrm>
          <a:prstGeom prst="rect">
            <a:avLst/>
          </a:prstGeom>
        </p:spPr>
        <p:txBody>
          <a:bodyPr lIns="91439" tIns="45719" rIns="91439" bIns="45719">
            <a:noAutofit/>
          </a:bodyPr>
          <a:lstStyle/>
          <a:p>
            <a:endParaRPr/>
          </a:p>
        </p:txBody>
      </p:sp>
      <p:sp>
        <p:nvSpPr>
          <p:cNvPr id="85" name="Imagen"/>
          <p:cNvSpPr>
            <a:spLocks noGrp="1"/>
          </p:cNvSpPr>
          <p:nvPr>
            <p:ph type="pic" sz="half" idx="15"/>
          </p:nvPr>
        </p:nvSpPr>
        <p:spPr>
          <a:xfrm>
            <a:off x="-393700" y="14877521"/>
            <a:ext cx="22219446" cy="14812963"/>
          </a:xfrm>
          <a:prstGeom prst="rect">
            <a:avLst/>
          </a:prstGeom>
        </p:spPr>
        <p:txBody>
          <a:bodyPr lIns="91439" tIns="45719" rIns="91439" bIns="45719">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2296583" y="16386703"/>
            <a:ext cx="26902833" cy="6003927"/>
          </a:xfrm>
          <a:prstGeom prst="rect">
            <a:avLst/>
          </a:prstGeom>
          <a:ln w="12700">
            <a:miter lim="400000"/>
          </a:ln>
          <a:extLst>
            <a:ext uri="{C572A759-6A51-4108-AA02-DFA0A04FC94B}">
              <ma14:wrappingTextBoxFlag xmlns="" xmlns:ma14="http://schemas.microsoft.com/office/mac/drawingml/2011/main" val="1"/>
            </a:ext>
          </a:extLst>
        </p:spPr>
        <p:txBody>
          <a:bodyPr lIns="65615" tIns="65615" rIns="65615" bIns="65615" anchor="b">
            <a:normAutofit/>
          </a:bodyPr>
          <a:lstStyle/>
          <a:p>
            <a:r>
              <a:t>Texto del título</a:t>
            </a:r>
          </a:p>
        </p:txBody>
      </p:sp>
      <p:sp>
        <p:nvSpPr>
          <p:cNvPr id="3" name="Nivel de texto 1…"/>
          <p:cNvSpPr txBox="1">
            <a:spLocks noGrp="1"/>
          </p:cNvSpPr>
          <p:nvPr>
            <p:ph type="body" idx="1"/>
          </p:nvPr>
        </p:nvSpPr>
        <p:spPr>
          <a:xfrm>
            <a:off x="2296583" y="22554671"/>
            <a:ext cx="26902833" cy="2050523"/>
          </a:xfrm>
          <a:prstGeom prst="rect">
            <a:avLst/>
          </a:prstGeom>
          <a:ln w="12700">
            <a:miter lim="400000"/>
          </a:ln>
          <a:extLst>
            <a:ext uri="{C572A759-6A51-4108-AA02-DFA0A04FC94B}">
              <ma14:wrappingTextBoxFlag xmlns="" xmlns:ma14="http://schemas.microsoft.com/office/mac/drawingml/2011/main" val="1"/>
            </a:ext>
          </a:extLst>
        </p:spPr>
        <p:txBody>
          <a:bodyPr lIns="65615" tIns="65615" rIns="65615" bIns="65615">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5131180" y="30313842"/>
            <a:ext cx="1217235" cy="1258936"/>
          </a:xfrm>
          <a:prstGeom prst="rect">
            <a:avLst/>
          </a:prstGeom>
          <a:ln w="12700">
            <a:miter lim="400000"/>
          </a:ln>
        </p:spPr>
        <p:txBody>
          <a:bodyPr wrap="none" lIns="65615" tIns="65615" rIns="65615" bIns="65615">
            <a:spAutoFit/>
          </a:bodyPr>
          <a:lstStyle>
            <a:lvl1pPr>
              <a:defRPr sz="760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9pPr>
    </p:titleStyle>
    <p:bodyStyle>
      <a:lvl1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1pPr>
      <a:lvl2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2pPr>
      <a:lvl3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3pPr>
      <a:lvl4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4pPr>
      <a:lvl5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5pPr>
      <a:lvl6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6pPr>
      <a:lvl7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7pPr>
      <a:lvl8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8pPr>
      <a:lvl9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9pPr>
    </p:bodyStyle>
    <p:otherStyle>
      <a:lvl1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1pPr>
      <a:lvl2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2pPr>
      <a:lvl3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3pPr>
      <a:lvl4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4pPr>
      <a:lvl5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5pPr>
      <a:lvl6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6pPr>
      <a:lvl7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7pPr>
      <a:lvl8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8pPr>
      <a:lvl9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cabecera biosketch.jpg" descr="cabecera biosketch.jpg"/>
          <p:cNvPicPr>
            <a:picLocks noChangeAspect="1"/>
          </p:cNvPicPr>
          <p:nvPr/>
        </p:nvPicPr>
        <p:blipFill>
          <a:blip r:embed="rId3"/>
          <a:stretch>
            <a:fillRect/>
          </a:stretch>
        </p:blipFill>
        <p:spPr>
          <a:xfrm>
            <a:off x="-2" y="-17286"/>
            <a:ext cx="31496001" cy="11034358"/>
          </a:xfrm>
          <a:prstGeom prst="rect">
            <a:avLst/>
          </a:prstGeom>
          <a:ln w="12700">
            <a:miter lim="400000"/>
          </a:ln>
        </p:spPr>
      </p:pic>
      <p:pic>
        <p:nvPicPr>
          <p:cNvPr id="120" name="pie biosketch.jpg" descr="pie biosketch.jpg"/>
          <p:cNvPicPr>
            <a:picLocks noChangeAspect="1"/>
          </p:cNvPicPr>
          <p:nvPr/>
        </p:nvPicPr>
        <p:blipFill>
          <a:blip r:embed="rId4"/>
          <a:stretch>
            <a:fillRect/>
          </a:stretch>
        </p:blipFill>
        <p:spPr>
          <a:xfrm>
            <a:off x="-136303" y="39276624"/>
            <a:ext cx="31496000" cy="6276425"/>
          </a:xfrm>
          <a:prstGeom prst="rect">
            <a:avLst/>
          </a:prstGeom>
          <a:ln w="12700">
            <a:miter lim="400000"/>
          </a:ln>
        </p:spPr>
      </p:pic>
      <p:sp>
        <p:nvSpPr>
          <p:cNvPr id="122" name="SEMINARIO VIRTUAL"/>
          <p:cNvSpPr txBox="1"/>
          <p:nvPr/>
        </p:nvSpPr>
        <p:spPr>
          <a:xfrm>
            <a:off x="10993853" y="6888301"/>
            <a:ext cx="10935149" cy="1132785"/>
          </a:xfrm>
          <a:prstGeom prst="rect">
            <a:avLst/>
          </a:prstGeom>
          <a:ln w="12700">
            <a:miter lim="400000"/>
          </a:ln>
          <a:extLst>
            <a:ext uri="{C572A759-6A51-4108-AA02-DFA0A04FC94B}">
              <ma14:wrappingTextBoxFlag xmlns="" xmlns:ma14="http://schemas.microsoft.com/office/mac/drawingml/2011/main" val="1"/>
            </a:ext>
          </a:extLst>
        </p:spPr>
        <p:txBody>
          <a:bodyPr wrap="none" lIns="65615" tIns="65615" rIns="65615" bIns="65615" anchor="ctr">
            <a:spAutoFit/>
          </a:bodyPr>
          <a:lstStyle>
            <a:lvl1pPr algn="l">
              <a:defRPr sz="6500">
                <a:solidFill>
                  <a:srgbClr val="C7B3B4"/>
                </a:solidFill>
                <a:latin typeface="Montserrat Black"/>
                <a:ea typeface="Montserrat Black"/>
                <a:cs typeface="Montserrat Black"/>
                <a:sym typeface="Montserrat Black"/>
              </a:defRPr>
            </a:lvl1pPr>
          </a:lstStyle>
          <a:p>
            <a:r>
              <a:rPr dirty="0"/>
              <a:t>SEMINARIO </a:t>
            </a:r>
            <a:r>
              <a:rPr lang="es-ES" dirty="0"/>
              <a:t>PRESENCIAL</a:t>
            </a:r>
            <a:endParaRPr dirty="0"/>
          </a:p>
        </p:txBody>
      </p:sp>
      <p:sp>
        <p:nvSpPr>
          <p:cNvPr id="123" name="Viernes, 19 de febrero de 2021…"/>
          <p:cNvSpPr txBox="1"/>
          <p:nvPr/>
        </p:nvSpPr>
        <p:spPr>
          <a:xfrm>
            <a:off x="10993853" y="8028994"/>
            <a:ext cx="8404135" cy="1520584"/>
          </a:xfrm>
          <a:prstGeom prst="rect">
            <a:avLst/>
          </a:prstGeom>
          <a:ln w="12700">
            <a:miter lim="400000"/>
          </a:ln>
          <a:extLst>
            <a:ext uri="{C572A759-6A51-4108-AA02-DFA0A04FC94B}">
              <ma14:wrappingTextBoxFlag xmlns="" xmlns:ma14="http://schemas.microsoft.com/office/mac/drawingml/2011/main" val="1"/>
            </a:ext>
          </a:extLst>
        </p:spPr>
        <p:txBody>
          <a:bodyPr wrap="none" lIns="65615" tIns="65615" rIns="65615" bIns="65615" anchor="ctr">
            <a:spAutoFit/>
          </a:bodyPr>
          <a:lstStyle/>
          <a:p>
            <a:pPr algn="l" defTabSz="457200">
              <a:lnSpc>
                <a:spcPct val="110000"/>
              </a:lnSpc>
              <a:tabLst>
                <a:tab pos="381000" algn="l"/>
              </a:tabLst>
              <a:defRPr sz="4100" b="1" spc="164">
                <a:solidFill>
                  <a:srgbClr val="FFFFFF"/>
                </a:solidFill>
                <a:uFill>
                  <a:solidFill>
                    <a:srgbClr val="000000"/>
                  </a:solidFill>
                </a:uFill>
                <a:latin typeface="Aileron"/>
                <a:ea typeface="Aileron"/>
                <a:cs typeface="Aileron"/>
                <a:sym typeface="Aileron"/>
              </a:defRPr>
            </a:pPr>
            <a:r>
              <a:rPr lang="es-ES" dirty="0"/>
              <a:t>Viernes</a:t>
            </a:r>
            <a:r>
              <a:rPr dirty="0"/>
              <a:t>, </a:t>
            </a:r>
            <a:r>
              <a:rPr lang="es-ES" smtClean="0"/>
              <a:t>12 </a:t>
            </a:r>
            <a:r>
              <a:rPr lang="es-ES" dirty="0"/>
              <a:t>de Abril de 2024</a:t>
            </a:r>
            <a:endParaRPr dirty="0"/>
          </a:p>
          <a:p>
            <a:pPr algn="l" defTabSz="457200">
              <a:lnSpc>
                <a:spcPct val="110000"/>
              </a:lnSpc>
              <a:tabLst>
                <a:tab pos="381000" algn="l"/>
              </a:tabLst>
              <a:defRPr sz="4100" b="1" spc="246">
                <a:solidFill>
                  <a:srgbClr val="FFFFFF"/>
                </a:solidFill>
                <a:uFill>
                  <a:solidFill>
                    <a:srgbClr val="000000"/>
                  </a:solidFill>
                </a:uFill>
                <a:latin typeface="Aileron"/>
                <a:ea typeface="Aileron"/>
                <a:cs typeface="Aileron"/>
                <a:sym typeface="Aileron"/>
              </a:defRPr>
            </a:pPr>
            <a:r>
              <a:rPr dirty="0"/>
              <a:t>1</a:t>
            </a:r>
            <a:r>
              <a:rPr lang="es-ES" dirty="0"/>
              <a:t>2</a:t>
            </a:r>
            <a:r>
              <a:rPr dirty="0"/>
              <a:t>:</a:t>
            </a:r>
            <a:r>
              <a:rPr lang="es-ES" dirty="0"/>
              <a:t>3</a:t>
            </a:r>
            <a:r>
              <a:rPr dirty="0"/>
              <a:t>0 h. I</a:t>
            </a:r>
            <a:r>
              <a:rPr lang="es-ES" dirty="0" err="1"/>
              <a:t>nstituto</a:t>
            </a:r>
            <a:r>
              <a:rPr lang="es-ES" dirty="0"/>
              <a:t> Cajal - CSIC</a:t>
            </a:r>
            <a:endParaRPr b="0" dirty="0"/>
          </a:p>
        </p:txBody>
      </p:sp>
      <p:sp>
        <p:nvSpPr>
          <p:cNvPr id="124" name="DR. GILLES HUBERFELD"/>
          <p:cNvSpPr txBox="1"/>
          <p:nvPr/>
        </p:nvSpPr>
        <p:spPr>
          <a:xfrm>
            <a:off x="2589225" y="11768492"/>
            <a:ext cx="12489994" cy="3013300"/>
          </a:xfrm>
          <a:prstGeom prst="rect">
            <a:avLst/>
          </a:prstGeom>
          <a:ln w="12700">
            <a:miter lim="400000"/>
          </a:ln>
          <a:extLst>
            <a:ext uri="{C572A759-6A51-4108-AA02-DFA0A04FC94B}">
              <ma14:wrappingTextBoxFlag xmlns="" xmlns:ma14="http://schemas.microsoft.com/office/mac/drawingml/2011/main" val="1"/>
            </a:ext>
          </a:extLst>
        </p:spPr>
        <p:txBody>
          <a:bodyPr wrap="square" lIns="65615" tIns="65615" rIns="65615" bIns="65615" anchor="ctr">
            <a:spAutoFit/>
          </a:bodyPr>
          <a:lstStyle>
            <a:lvl1pPr algn="l" defTabSz="457200">
              <a:lnSpc>
                <a:spcPct val="120000"/>
              </a:lnSpc>
              <a:defRPr sz="4400" spc="-132">
                <a:solidFill>
                  <a:srgbClr val="585657"/>
                </a:solidFill>
                <a:latin typeface="Montserrat Black"/>
                <a:ea typeface="Montserrat Black"/>
                <a:cs typeface="Montserrat Black"/>
                <a:sym typeface="Montserrat Black"/>
              </a:defRPr>
            </a:lvl1pPr>
          </a:lstStyle>
          <a:p>
            <a:r>
              <a:rPr sz="6000" dirty="0"/>
              <a:t>D</a:t>
            </a:r>
            <a:r>
              <a:rPr lang="es-ES" sz="6000" dirty="0" smtClean="0"/>
              <a:t>r. </a:t>
            </a:r>
            <a:r>
              <a:rPr lang="es-ES" sz="6000" dirty="0" smtClean="0"/>
              <a:t>ADAM GOSZTOLAI</a:t>
            </a:r>
          </a:p>
          <a:p>
            <a:endParaRPr lang="es-ES" sz="4800" dirty="0"/>
          </a:p>
          <a:p>
            <a:endParaRPr sz="4800" dirty="0"/>
          </a:p>
        </p:txBody>
      </p:sp>
      <p:sp>
        <p:nvSpPr>
          <p:cNvPr id="125" name="COLLÈGE DE FRANCE…"/>
          <p:cNvSpPr txBox="1"/>
          <p:nvPr/>
        </p:nvSpPr>
        <p:spPr>
          <a:xfrm>
            <a:off x="2589225" y="12916906"/>
            <a:ext cx="16460776" cy="1268207"/>
          </a:xfrm>
          <a:prstGeom prst="rect">
            <a:avLst/>
          </a:prstGeom>
          <a:ln w="12700">
            <a:miter lim="400000"/>
          </a:ln>
          <a:extLst>
            <a:ext uri="{C572A759-6A51-4108-AA02-DFA0A04FC94B}">
              <ma14:wrappingTextBoxFlag xmlns="" xmlns:ma14="http://schemas.microsoft.com/office/mac/drawingml/2011/main" val="1"/>
            </a:ext>
          </a:extLst>
        </p:spPr>
        <p:txBody>
          <a:bodyPr wrap="square" lIns="65615" tIns="65615" rIns="65615" bIns="65615" anchor="ctr">
            <a:spAutoFit/>
          </a:bodyPr>
          <a:lstStyle/>
          <a:p>
            <a:pPr algn="l" defTabSz="457200">
              <a:lnSpc>
                <a:spcPct val="90000"/>
              </a:lnSpc>
              <a:defRPr sz="3400" spc="306">
                <a:solidFill>
                  <a:srgbClr val="4D4D4D"/>
                </a:solidFill>
                <a:latin typeface="Montserrat SemiBold"/>
                <a:ea typeface="Montserrat SemiBold"/>
                <a:cs typeface="Montserrat SemiBold"/>
                <a:sym typeface="Montserrat SemiBold"/>
              </a:defRPr>
            </a:pPr>
            <a:r>
              <a:rPr lang="en-GB" sz="4800" b="1" dirty="0" smtClean="0">
                <a:sym typeface="Montserrat SemiBold"/>
              </a:rPr>
              <a:t>AI </a:t>
            </a:r>
            <a:r>
              <a:rPr lang="en-GB" sz="4800" b="1" dirty="0">
                <a:sym typeface="Montserrat SemiBold"/>
              </a:rPr>
              <a:t>Institute, Medical University of Vienna</a:t>
            </a:r>
            <a:endParaRPr lang="es-ES" sz="6000" spc="306" dirty="0">
              <a:solidFill>
                <a:schemeClr val="bg1">
                  <a:lumMod val="50000"/>
                </a:schemeClr>
              </a:solidFill>
              <a:latin typeface="Montserrat SemiBold"/>
              <a:sym typeface="Montserrat SemiBold"/>
            </a:endParaRPr>
          </a:p>
          <a:p>
            <a:pPr algn="l" defTabSz="457200">
              <a:lnSpc>
                <a:spcPct val="90000"/>
              </a:lnSpc>
              <a:defRPr sz="3400" spc="306">
                <a:solidFill>
                  <a:srgbClr val="4D4D4D"/>
                </a:solidFill>
                <a:latin typeface="Montserrat SemiBold"/>
                <a:ea typeface="Montserrat SemiBold"/>
                <a:cs typeface="Montserrat SemiBold"/>
                <a:sym typeface="Montserrat SemiBold"/>
              </a:defRPr>
            </a:pPr>
            <a:endParaRPr lang="es-ES" sz="3400" spc="306" dirty="0">
              <a:solidFill>
                <a:schemeClr val="bg2">
                  <a:lumMod val="60000"/>
                  <a:lumOff val="40000"/>
                </a:schemeClr>
              </a:solidFill>
              <a:latin typeface="Montserrat SemiBold"/>
              <a:ea typeface="Aileron SemiBold"/>
              <a:cs typeface="Aileron SemiBold"/>
            </a:endParaRPr>
          </a:p>
        </p:txBody>
      </p:sp>
      <p:sp>
        <p:nvSpPr>
          <p:cNvPr id="127" name="Excitatory and inhibitory signaling drive glioma growth and epileptogenicity"/>
          <p:cNvSpPr txBox="1"/>
          <p:nvPr/>
        </p:nvSpPr>
        <p:spPr>
          <a:xfrm>
            <a:off x="2589225" y="14286212"/>
            <a:ext cx="26341126" cy="5426268"/>
          </a:xfrm>
          <a:prstGeom prst="rect">
            <a:avLst/>
          </a:prstGeom>
          <a:ln w="12700">
            <a:miter lim="400000"/>
          </a:ln>
          <a:extLst>
            <a:ext uri="{C572A759-6A51-4108-AA02-DFA0A04FC94B}">
              <ma14:wrappingTextBoxFlag xmlns="" xmlns:ma14="http://schemas.microsoft.com/office/mac/drawingml/2011/main" val="1"/>
            </a:ext>
          </a:extLst>
        </p:spPr>
        <p:txBody>
          <a:bodyPr wrap="square" lIns="65615" tIns="65615" rIns="65615" bIns="65615" anchor="t">
            <a:spAutoFit/>
          </a:bodyPr>
          <a:lstStyle/>
          <a:p>
            <a:pPr algn="l" defTabSz="457200">
              <a:tabLst>
                <a:tab pos="381000" algn="l"/>
              </a:tabLst>
              <a:defRPr spc="-187">
                <a:solidFill>
                  <a:srgbClr val="5E2F35"/>
                </a:solidFill>
                <a:uFill>
                  <a:solidFill>
                    <a:srgbClr val="000000"/>
                  </a:solidFill>
                </a:uFill>
                <a:latin typeface="Montserrat Black"/>
                <a:ea typeface="Montserrat Black"/>
                <a:cs typeface="Montserrat Black"/>
                <a:sym typeface="Montserrat Black"/>
              </a:defRPr>
            </a:pPr>
            <a:r>
              <a:rPr lang="en-GB" sz="8000" b="1" dirty="0" smtClean="0">
                <a:sym typeface="Montserrat Black"/>
              </a:rPr>
              <a:t>INTERPRETABLE GEOMETRIC REPRESENTATIONS OF NEURAL DYNAMICS</a:t>
            </a:r>
            <a:endParaRPr lang="es-ES" sz="8000" dirty="0" smtClean="0">
              <a:sym typeface="Montserrat Black"/>
            </a:endParaRPr>
          </a:p>
          <a:p>
            <a:pPr algn="l" defTabSz="457200">
              <a:tabLst>
                <a:tab pos="381000" algn="l"/>
              </a:tabLst>
              <a:defRPr spc="-187">
                <a:solidFill>
                  <a:srgbClr val="5E2F35"/>
                </a:solidFill>
                <a:uFill>
                  <a:solidFill>
                    <a:srgbClr val="000000"/>
                  </a:solidFill>
                </a:uFill>
                <a:latin typeface="Montserrat Black"/>
                <a:ea typeface="Montserrat Black"/>
                <a:cs typeface="Montserrat Black"/>
                <a:sym typeface="Montserrat Black"/>
              </a:defRPr>
            </a:pPr>
            <a:endParaRPr lang="es-ES" sz="8800" b="1" spc="-187" dirty="0">
              <a:solidFill>
                <a:srgbClr val="5E2F35"/>
              </a:solidFill>
              <a:uFill>
                <a:solidFill>
                  <a:srgbClr val="000000"/>
                </a:solidFill>
              </a:uFill>
              <a:latin typeface="Montserrat Black"/>
              <a:sym typeface="Montserrat Black"/>
            </a:endParaRPr>
          </a:p>
          <a:p>
            <a:pPr algn="l" defTabSz="457200">
              <a:tabLst>
                <a:tab pos="381000" algn="l"/>
              </a:tabLst>
              <a:defRPr spc="-187">
                <a:solidFill>
                  <a:srgbClr val="5E2F35"/>
                </a:solidFill>
                <a:uFill>
                  <a:solidFill>
                    <a:srgbClr val="000000"/>
                  </a:solidFill>
                </a:uFill>
                <a:latin typeface="Montserrat Black"/>
                <a:ea typeface="Montserrat Black"/>
                <a:cs typeface="Montserrat Black"/>
                <a:sym typeface="Montserrat Black"/>
              </a:defRPr>
            </a:pPr>
            <a:r>
              <a:rPr lang="en-GB" dirty="0">
                <a:sym typeface="Montserrat Black"/>
              </a:rPr>
              <a:t> </a:t>
            </a:r>
            <a:endParaRPr lang="es-ES" sz="11500" dirty="0">
              <a:sym typeface="Montserrat Black"/>
            </a:endParaRPr>
          </a:p>
        </p:txBody>
      </p:sp>
      <p:sp>
        <p:nvSpPr>
          <p:cNvPr id="14" name="Gliomas and epilepsy are closely connected. Both tumor growth and epilepsy are produced by peritumoral areas and neuronal activity seems to affect tumor invasion. The growing tumor disrupts the host brain tissue physiology, which responds by producing epileptic activity. But neurons are also a fundamental element of the tumor microenvironment and establish functional synapses on glioma cells. Synaptic signaling is a key player of both oncogenic and epileptogenic processes. Glutamate accumulating in the extracellular space or synaptically released drives both epilepsy and tumor growth while GABA exerts complex effects, perturbating tumor cells division and migration, but favoring neuronal epileptic discharges via depolarizing effects. The goal of this lecture is to examine excitatory and inhibitory mechanisms at play in gliomas."/>
          <p:cNvSpPr txBox="1"/>
          <p:nvPr/>
        </p:nvSpPr>
        <p:spPr>
          <a:xfrm>
            <a:off x="2653388" y="17695592"/>
            <a:ext cx="26212800" cy="8257813"/>
          </a:xfrm>
          <a:prstGeom prst="rect">
            <a:avLst/>
          </a:prstGeom>
          <a:ln w="12700">
            <a:miter lim="400000"/>
          </a:ln>
          <a:extLst>
            <a:ext uri="{C572A759-6A51-4108-AA02-DFA0A04FC94B}">
              <ma14:wrappingTextBoxFlag xmlns="" xmlns:ma14="http://schemas.microsoft.com/office/mac/drawingml/2011/main" val="1"/>
            </a:ext>
          </a:extLst>
        </p:spPr>
        <p:txBody>
          <a:bodyPr lIns="65615" tIns="65615" rIns="65615" bIns="65615" anchor="ctr">
            <a:spAutoFit/>
          </a:bodyPr>
          <a:lstStyle>
            <a:lvl1pPr algn="just" defTabSz="457200">
              <a:lnSpc>
                <a:spcPct val="110000"/>
              </a:lnSpc>
              <a:tabLst>
                <a:tab pos="381000" algn="l"/>
              </a:tabLst>
              <a:defRPr sz="4000" spc="200">
                <a:solidFill>
                  <a:srgbClr val="585657"/>
                </a:solidFill>
                <a:uFill>
                  <a:solidFill>
                    <a:srgbClr val="000000"/>
                  </a:solidFill>
                </a:uFill>
                <a:latin typeface="Aileron Light"/>
                <a:ea typeface="Aileron Light"/>
                <a:cs typeface="Aileron Light"/>
                <a:sym typeface="Aileron Light"/>
              </a:defRPr>
            </a:lvl1pPr>
          </a:lstStyle>
          <a:p>
            <a:r>
              <a:rPr lang="en-US" b="1" dirty="0" smtClean="0">
                <a:solidFill>
                  <a:srgbClr val="5E2F35"/>
                </a:solidFill>
                <a:latin typeface="Arial Black" panose="020B0A04020102020204" pitchFamily="34" charset="0"/>
              </a:rPr>
              <a:t>Abstract</a:t>
            </a:r>
          </a:p>
          <a:p>
            <a:endParaRPr lang="en-US" b="1" dirty="0">
              <a:solidFill>
                <a:srgbClr val="5E2F35"/>
              </a:solidFill>
              <a:latin typeface="Arial Black" panose="020B0A04020102020204" pitchFamily="34" charset="0"/>
            </a:endParaRPr>
          </a:p>
          <a:p>
            <a:r>
              <a:rPr lang="en-GB" dirty="0" smtClean="0"/>
              <a:t>Our </a:t>
            </a:r>
            <a:r>
              <a:rPr lang="en-GB" dirty="0"/>
              <a:t>brain solves computational challenges in a highly distributed manner encoded in the collective activity of neural </a:t>
            </a:r>
            <a:r>
              <a:rPr lang="en-GB" dirty="0" smtClean="0"/>
              <a:t>populations. Understanding </a:t>
            </a:r>
            <a:r>
              <a:rPr lang="en-GB" dirty="0"/>
              <a:t>the dynamical processes underpinning neural computations can help informing algorithmic principles for AI systems. In this talk, we will discuss how using machine learning, geometry and dynamical systems theory facilitate discovering better models of how the brain works and reverse-engineering the dynamical processes that underpin complex animal behaviours.</a:t>
            </a:r>
            <a:endParaRPr lang="es-ES" dirty="0"/>
          </a:p>
          <a:p>
            <a:endParaRPr lang="es-ES" dirty="0"/>
          </a:p>
          <a:p>
            <a:endParaRPr lang="es-ES" dirty="0"/>
          </a:p>
          <a:p>
            <a:endParaRPr lang="es-ES" dirty="0"/>
          </a:p>
          <a:p>
            <a:endParaRPr lang="es-ES" dirty="0"/>
          </a:p>
        </p:txBody>
      </p:sp>
      <p:pic>
        <p:nvPicPr>
          <p:cNvPr id="4" name="Imagen 3">
            <a:extLst>
              <a:ext uri="{FF2B5EF4-FFF2-40B4-BE49-F238E27FC236}">
                <a16:creationId xmlns:a16="http://schemas.microsoft.com/office/drawing/2014/main" id="{34916F12-A7B8-4AB2-A07E-FD34D95E48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8432" y="4985755"/>
            <a:ext cx="5006767" cy="6671177"/>
          </a:xfrm>
          <a:prstGeom prst="rect">
            <a:avLst/>
          </a:prstGeom>
        </p:spPr>
      </p:pic>
      <p:sp>
        <p:nvSpPr>
          <p:cNvPr id="12" name="DR. GILLES HUBERFELD"/>
          <p:cNvSpPr txBox="1"/>
          <p:nvPr/>
        </p:nvSpPr>
        <p:spPr>
          <a:xfrm>
            <a:off x="2570712" y="18241232"/>
            <a:ext cx="24206202" cy="1757572"/>
          </a:xfrm>
          <a:prstGeom prst="rect">
            <a:avLst/>
          </a:prstGeom>
          <a:ln w="12700">
            <a:miter lim="400000"/>
          </a:ln>
          <a:extLst>
            <a:ext uri="{C572A759-6A51-4108-AA02-DFA0A04FC94B}">
              <ma14:wrappingTextBoxFlag xmlns="" xmlns:ma14="http://schemas.microsoft.com/office/mac/drawingml/2011/main" val="1"/>
            </a:ext>
          </a:extLst>
        </p:spPr>
        <p:txBody>
          <a:bodyPr wrap="square" lIns="65615" tIns="65615" rIns="65615" bIns="65615" anchor="ctr">
            <a:spAutoFit/>
          </a:bodyPr>
          <a:lstStyle>
            <a:lvl1pPr algn="l" defTabSz="457200">
              <a:lnSpc>
                <a:spcPct val="120000"/>
              </a:lnSpc>
              <a:defRPr sz="4400" spc="-132">
                <a:solidFill>
                  <a:srgbClr val="585657"/>
                </a:solidFill>
                <a:latin typeface="Montserrat Black"/>
                <a:ea typeface="Montserrat Black"/>
                <a:cs typeface="Montserrat Black"/>
                <a:sym typeface="Montserrat Black"/>
              </a:defRPr>
            </a:lvl1pPr>
          </a:lstStyle>
          <a:p>
            <a:endParaRPr lang="es-ES" dirty="0"/>
          </a:p>
          <a:p>
            <a:endParaRPr dirty="0"/>
          </a:p>
        </p:txBody>
      </p:sp>
      <p:sp>
        <p:nvSpPr>
          <p:cNvPr id="15" name="Gliomas and epilepsy are closely connected. Both tumor growth and epilepsy are produced by peritumoral areas and neuronal activity seems to affect tumor invasion. The growing tumor disrupts the host brain tissue physiology, which responds by producing epileptic activity. But neurons are also a fundamental element of the tumor microenvironment and establish functional synapses on glioma cells. Synaptic signaling is a key player of both oncogenic and epileptogenic processes. Glutamate accumulating in the extracellular space or synaptically released drives both epilepsy and tumor growth while GABA exerts complex effects, perturbating tumor cells division and migration, but favoring neuronal epileptic discharges via depolarizing effects. The goal of this lecture is to examine excitatory and inhibitory mechanisms at play in gliomas."/>
          <p:cNvSpPr txBox="1"/>
          <p:nvPr/>
        </p:nvSpPr>
        <p:spPr>
          <a:xfrm>
            <a:off x="2589225" y="24054923"/>
            <a:ext cx="26212800" cy="8257813"/>
          </a:xfrm>
          <a:prstGeom prst="rect">
            <a:avLst/>
          </a:prstGeom>
          <a:ln w="12700">
            <a:miter lim="400000"/>
          </a:ln>
          <a:extLst>
            <a:ext uri="{C572A759-6A51-4108-AA02-DFA0A04FC94B}">
              <ma14:wrappingTextBoxFlag xmlns:ma14="http://schemas.microsoft.com/office/mac/drawingml/2011/main" xmlns="" val="1"/>
            </a:ext>
          </a:extLst>
        </p:spPr>
        <p:txBody>
          <a:bodyPr lIns="65615" tIns="65615" rIns="65615" bIns="65615" anchor="ctr">
            <a:spAutoFit/>
          </a:bodyPr>
          <a:lstStyle>
            <a:lvl1pPr algn="just" defTabSz="457200">
              <a:lnSpc>
                <a:spcPct val="110000"/>
              </a:lnSpc>
              <a:tabLst>
                <a:tab pos="381000" algn="l"/>
              </a:tabLst>
              <a:defRPr sz="4000" spc="200">
                <a:solidFill>
                  <a:srgbClr val="585657"/>
                </a:solidFill>
                <a:uFill>
                  <a:solidFill>
                    <a:srgbClr val="000000"/>
                  </a:solidFill>
                </a:uFill>
                <a:latin typeface="Aileron Light"/>
                <a:ea typeface="Aileron Light"/>
                <a:cs typeface="Aileron Light"/>
                <a:sym typeface="Aileron Light"/>
              </a:defRPr>
            </a:lvl1pPr>
          </a:lstStyle>
          <a:p>
            <a:r>
              <a:rPr lang="en-US" b="1" dirty="0">
                <a:solidFill>
                  <a:srgbClr val="5E2F35"/>
                </a:solidFill>
                <a:latin typeface="Arial Black" panose="020B0A04020102020204" pitchFamily="34" charset="0"/>
              </a:rPr>
              <a:t>Affiliation and short bio</a:t>
            </a:r>
          </a:p>
          <a:p>
            <a:endParaRPr lang="en-US" b="1" dirty="0">
              <a:solidFill>
                <a:srgbClr val="5E2F35"/>
              </a:solidFill>
              <a:latin typeface="Arial Black" panose="020B0A04020102020204" pitchFamily="34" charset="0"/>
            </a:endParaRPr>
          </a:p>
          <a:p>
            <a:r>
              <a:rPr lang="en-GB" dirty="0" smtClean="0"/>
              <a:t>Adam </a:t>
            </a:r>
            <a:r>
              <a:rPr lang="en-GB" dirty="0" err="1"/>
              <a:t>Gosztolai</a:t>
            </a:r>
            <a:r>
              <a:rPr lang="en-GB" dirty="0"/>
              <a:t> is a young Group Leader with interest in identifying basic shared </a:t>
            </a:r>
            <a:r>
              <a:rPr lang="en-GB" dirty="0" err="1"/>
              <a:t>principlesof</a:t>
            </a:r>
            <a:r>
              <a:rPr lang="en-GB" dirty="0"/>
              <a:t> brains and AI systems. His motivation is developing novel methods using machine learning, geometry and dynamical systems theory. Before running his lab, he was an HFSP Cross-Disciplinary Postdoctoral Fellow at EPFL, a Research Affiliate at the Brain and Cognitive Sciences department at MIT. Adam studied Applied Mathematics at the University of Cambridge and Mechanical Engineering at University College London, and received his PhD in Applied Mathematics at Imperial College London.</a:t>
            </a:r>
            <a:endParaRPr lang="es-ES" dirty="0"/>
          </a:p>
          <a:p>
            <a:endParaRPr lang="es-ES" dirty="0"/>
          </a:p>
          <a:p>
            <a:endParaRPr lang="es-ES" dirty="0"/>
          </a:p>
          <a:p>
            <a:r>
              <a:rPr lang="en-GB" b="1" dirty="0"/>
              <a:t> </a:t>
            </a:r>
            <a:endParaRPr lang="es-ES" dirty="0"/>
          </a:p>
          <a:p>
            <a:endParaRPr lang="es-ES" b="1" dirty="0">
              <a:solidFill>
                <a:srgbClr val="5E2F35"/>
              </a:solidFill>
              <a:latin typeface="Arial Black" panose="020B0A04020102020204" pitchFamily="34" charset="0"/>
            </a:endParaRPr>
          </a:p>
        </p:txBody>
      </p:sp>
      <p:sp>
        <p:nvSpPr>
          <p:cNvPr id="13" name="Pallud J, Le Van Quyen M, Bielle F, Pellegrino Ch, Varlet P, Labussiere M, Cresto N, Dieme MJ, Baulac M, Duyckaerts C, Kourdougli N, Chazal G, Deveaux B, Rivera C, Miles R, Capelle L, Huberfeld G. Cortical GABAergic excitation contributes to epileptic activities around human glioma. Science Translational Medicine. 2014; 6(244): 244ra89.…"/>
          <p:cNvSpPr txBox="1"/>
          <p:nvPr/>
        </p:nvSpPr>
        <p:spPr>
          <a:xfrm>
            <a:off x="2589225" y="30294892"/>
            <a:ext cx="26212800" cy="9981362"/>
          </a:xfrm>
          <a:prstGeom prst="rect">
            <a:avLst/>
          </a:prstGeom>
          <a:ln w="12700">
            <a:miter lim="400000"/>
          </a:ln>
          <a:extLst>
            <a:ext uri="{C572A759-6A51-4108-AA02-DFA0A04FC94B}">
              <ma14:wrappingTextBoxFlag xmlns:ma14="http://schemas.microsoft.com/office/mac/drawingml/2011/main" xmlns="" val="1"/>
            </a:ext>
          </a:extLst>
        </p:spPr>
        <p:txBody>
          <a:bodyPr lIns="65615" tIns="65615" rIns="65615" bIns="65615" anchor="ctr">
            <a:spAutoFit/>
          </a:bodyPr>
          <a:lstStyle/>
          <a:p>
            <a:pPr algn="just"/>
            <a:r>
              <a:rPr lang="en-US" sz="4000" b="1" spc="200" dirty="0">
                <a:solidFill>
                  <a:srgbClr val="5E2F35"/>
                </a:solidFill>
                <a:uFill>
                  <a:solidFill>
                    <a:srgbClr val="000000"/>
                  </a:solidFill>
                </a:uFill>
                <a:latin typeface="Arial Black" panose="020B0A04020102020204" pitchFamily="34" charset="0"/>
                <a:ea typeface="Aileron Light"/>
                <a:cs typeface="Aileron Light"/>
                <a:sym typeface="Aileron Light"/>
              </a:rPr>
              <a:t>Related publications with the topic</a:t>
            </a:r>
          </a:p>
          <a:p>
            <a:pPr algn="l"/>
            <a:r>
              <a:rPr lang="en-GB" sz="4000" spc="200" dirty="0" smtClean="0">
                <a:solidFill>
                  <a:srgbClr val="585657"/>
                </a:solidFill>
                <a:uFill>
                  <a:solidFill>
                    <a:srgbClr val="000000"/>
                  </a:solidFill>
                </a:uFill>
                <a:latin typeface="Aileron Light"/>
              </a:rPr>
              <a:t>                                                                             </a:t>
            </a:r>
            <a:r>
              <a:rPr lang="en-GB" sz="4000" spc="200" dirty="0">
                <a:solidFill>
                  <a:srgbClr val="585657"/>
                </a:solidFill>
                <a:uFill>
                  <a:solidFill>
                    <a:srgbClr val="000000"/>
                  </a:solidFill>
                </a:uFill>
                <a:latin typeface="Aileron Light"/>
              </a:rPr>
              <a:t> </a:t>
            </a:r>
            <a:endParaRPr lang="es-ES" sz="4000" spc="200" dirty="0">
              <a:solidFill>
                <a:srgbClr val="585657"/>
              </a:solidFill>
              <a:uFill>
                <a:solidFill>
                  <a:srgbClr val="000000"/>
                </a:solidFill>
              </a:uFill>
              <a:latin typeface="Aileron Light"/>
            </a:endParaRPr>
          </a:p>
          <a:p>
            <a:pPr algn="just"/>
            <a:r>
              <a:rPr lang="en-GB" sz="4000" spc="200" dirty="0" err="1">
                <a:solidFill>
                  <a:srgbClr val="585657"/>
                </a:solidFill>
                <a:uFill>
                  <a:solidFill>
                    <a:srgbClr val="000000"/>
                  </a:solidFill>
                </a:uFill>
                <a:latin typeface="Aileron Light"/>
              </a:rPr>
              <a:t>Gosztolai</a:t>
            </a:r>
            <a:r>
              <a:rPr lang="en-GB" sz="4000" spc="200" dirty="0">
                <a:solidFill>
                  <a:srgbClr val="585657"/>
                </a:solidFill>
                <a:uFill>
                  <a:solidFill>
                    <a:srgbClr val="000000"/>
                  </a:solidFill>
                </a:uFill>
                <a:latin typeface="Aileron Light"/>
              </a:rPr>
              <a:t>, A., </a:t>
            </a:r>
            <a:r>
              <a:rPr lang="en-GB" sz="4000" spc="200" dirty="0" err="1">
                <a:solidFill>
                  <a:srgbClr val="585657"/>
                </a:solidFill>
                <a:uFill>
                  <a:solidFill>
                    <a:srgbClr val="000000"/>
                  </a:solidFill>
                </a:uFill>
                <a:latin typeface="Aileron Light"/>
              </a:rPr>
              <a:t>Ramdya</a:t>
            </a:r>
            <a:r>
              <a:rPr lang="en-GB" sz="4000" spc="200" dirty="0">
                <a:solidFill>
                  <a:srgbClr val="585657"/>
                </a:solidFill>
                <a:uFill>
                  <a:solidFill>
                    <a:srgbClr val="000000"/>
                  </a:solidFill>
                </a:uFill>
                <a:latin typeface="Aileron Light"/>
              </a:rPr>
              <a:t>, P. Connecting the dots in ethology: applying network theory to understand neural and animal collectives. </a:t>
            </a:r>
            <a:r>
              <a:rPr lang="en-GB" sz="4000" spc="200" dirty="0">
                <a:solidFill>
                  <a:srgbClr val="585657"/>
                </a:solidFill>
                <a:uFill>
                  <a:solidFill>
                    <a:srgbClr val="000000"/>
                  </a:solidFill>
                </a:uFill>
                <a:latin typeface="Aileron Light"/>
              </a:rPr>
              <a:t>Current Opinion in Neurobiology, 73, 102532 (2022</a:t>
            </a:r>
            <a:r>
              <a:rPr lang="en-GB" sz="4000" spc="200" dirty="0" smtClean="0">
                <a:solidFill>
                  <a:srgbClr val="585657"/>
                </a:solidFill>
                <a:uFill>
                  <a:solidFill>
                    <a:srgbClr val="000000"/>
                  </a:solidFill>
                </a:uFill>
                <a:latin typeface="Aileron Light"/>
              </a:rPr>
              <a:t>)</a:t>
            </a:r>
          </a:p>
          <a:p>
            <a:pPr algn="just"/>
            <a:endParaRPr lang="es-ES" sz="4000" spc="200" dirty="0">
              <a:solidFill>
                <a:srgbClr val="585657"/>
              </a:solidFill>
              <a:uFill>
                <a:solidFill>
                  <a:srgbClr val="000000"/>
                </a:solidFill>
              </a:uFill>
              <a:latin typeface="Aileron Light"/>
            </a:endParaRPr>
          </a:p>
          <a:p>
            <a:pPr algn="just"/>
            <a:r>
              <a:rPr lang="en-GB" sz="4000" spc="200" dirty="0" err="1">
                <a:solidFill>
                  <a:srgbClr val="585657"/>
                </a:solidFill>
                <a:uFill>
                  <a:solidFill>
                    <a:srgbClr val="000000"/>
                  </a:solidFill>
                </a:uFill>
                <a:latin typeface="Aileron Light"/>
              </a:rPr>
              <a:t>Gosztolai</a:t>
            </a:r>
            <a:r>
              <a:rPr lang="en-GB" sz="4000" spc="200" dirty="0">
                <a:solidFill>
                  <a:srgbClr val="585657"/>
                </a:solidFill>
                <a:uFill>
                  <a:solidFill>
                    <a:srgbClr val="000000"/>
                  </a:solidFill>
                </a:uFill>
                <a:latin typeface="Aileron Light"/>
              </a:rPr>
              <a:t>, A., </a:t>
            </a:r>
            <a:r>
              <a:rPr lang="en-GB" sz="4000" spc="200" dirty="0" err="1">
                <a:solidFill>
                  <a:srgbClr val="585657"/>
                </a:solidFill>
                <a:uFill>
                  <a:solidFill>
                    <a:srgbClr val="000000"/>
                  </a:solidFill>
                </a:uFill>
                <a:latin typeface="Aileron Light"/>
              </a:rPr>
              <a:t>Günel</a:t>
            </a:r>
            <a:r>
              <a:rPr lang="en-GB" sz="4000" spc="200" dirty="0">
                <a:solidFill>
                  <a:srgbClr val="585657"/>
                </a:solidFill>
                <a:uFill>
                  <a:solidFill>
                    <a:srgbClr val="000000"/>
                  </a:solidFill>
                </a:uFill>
                <a:latin typeface="Aileron Light"/>
              </a:rPr>
              <a:t>, S., Rios, V.L., </a:t>
            </a:r>
            <a:r>
              <a:rPr lang="en-GB" sz="4000" spc="200" dirty="0" err="1">
                <a:solidFill>
                  <a:srgbClr val="585657"/>
                </a:solidFill>
                <a:uFill>
                  <a:solidFill>
                    <a:srgbClr val="000000"/>
                  </a:solidFill>
                </a:uFill>
                <a:latin typeface="Aileron Light"/>
              </a:rPr>
              <a:t>Abrate</a:t>
            </a:r>
            <a:r>
              <a:rPr lang="en-GB" sz="4000" spc="200" dirty="0">
                <a:solidFill>
                  <a:srgbClr val="585657"/>
                </a:solidFill>
                <a:uFill>
                  <a:solidFill>
                    <a:srgbClr val="000000"/>
                  </a:solidFill>
                </a:uFill>
                <a:latin typeface="Aileron Light"/>
              </a:rPr>
              <a:t>, M.P., Morales, D., </a:t>
            </a:r>
            <a:r>
              <a:rPr lang="en-GB" sz="4000" spc="200" dirty="0" err="1">
                <a:solidFill>
                  <a:srgbClr val="585657"/>
                </a:solidFill>
                <a:uFill>
                  <a:solidFill>
                    <a:srgbClr val="000000"/>
                  </a:solidFill>
                </a:uFill>
                <a:latin typeface="Aileron Light"/>
              </a:rPr>
              <a:t>Rhodin</a:t>
            </a:r>
            <a:r>
              <a:rPr lang="en-GB" sz="4000" spc="200" dirty="0">
                <a:solidFill>
                  <a:srgbClr val="585657"/>
                </a:solidFill>
                <a:uFill>
                  <a:solidFill>
                    <a:srgbClr val="000000"/>
                  </a:solidFill>
                </a:uFill>
                <a:latin typeface="Aileron Light"/>
              </a:rPr>
              <a:t>, H., </a:t>
            </a:r>
            <a:r>
              <a:rPr lang="en-GB" sz="4000" spc="200" dirty="0" err="1">
                <a:solidFill>
                  <a:srgbClr val="585657"/>
                </a:solidFill>
                <a:uFill>
                  <a:solidFill>
                    <a:srgbClr val="000000"/>
                  </a:solidFill>
                </a:uFill>
                <a:latin typeface="Aileron Light"/>
              </a:rPr>
              <a:t>Fua</a:t>
            </a:r>
            <a:r>
              <a:rPr lang="en-GB" sz="4000" spc="200" dirty="0">
                <a:solidFill>
                  <a:srgbClr val="585657"/>
                </a:solidFill>
                <a:uFill>
                  <a:solidFill>
                    <a:srgbClr val="000000"/>
                  </a:solidFill>
                </a:uFill>
                <a:latin typeface="Aileron Light"/>
              </a:rPr>
              <a:t>, P. and </a:t>
            </a:r>
            <a:r>
              <a:rPr lang="en-GB" sz="4000" spc="200" dirty="0" err="1">
                <a:solidFill>
                  <a:srgbClr val="585657"/>
                </a:solidFill>
                <a:uFill>
                  <a:solidFill>
                    <a:srgbClr val="000000"/>
                  </a:solidFill>
                </a:uFill>
                <a:latin typeface="Aileron Light"/>
              </a:rPr>
              <a:t>Ramdya</a:t>
            </a:r>
            <a:r>
              <a:rPr lang="en-GB" sz="4000" spc="200" dirty="0">
                <a:solidFill>
                  <a:srgbClr val="585657"/>
                </a:solidFill>
                <a:uFill>
                  <a:solidFill>
                    <a:srgbClr val="000000"/>
                  </a:solidFill>
                </a:uFill>
                <a:latin typeface="Aileron Light"/>
              </a:rPr>
              <a:t>, P. LiftPose3D, a deep learning-based approach for transforming 2D to 3D poses in laboratory animals. </a:t>
            </a:r>
            <a:r>
              <a:rPr lang="en-GB" sz="4000" spc="200" dirty="0">
                <a:solidFill>
                  <a:srgbClr val="585657"/>
                </a:solidFill>
                <a:uFill>
                  <a:solidFill>
                    <a:srgbClr val="000000"/>
                  </a:solidFill>
                </a:uFill>
                <a:latin typeface="Aileron Light"/>
              </a:rPr>
              <a:t>Nature Methods, 18, 975–981 (2021</a:t>
            </a:r>
            <a:r>
              <a:rPr lang="en-GB" sz="4000" spc="200" dirty="0" smtClean="0">
                <a:solidFill>
                  <a:srgbClr val="585657"/>
                </a:solidFill>
                <a:uFill>
                  <a:solidFill>
                    <a:srgbClr val="000000"/>
                  </a:solidFill>
                </a:uFill>
                <a:latin typeface="Aileron Light"/>
              </a:rPr>
              <a:t>)</a:t>
            </a:r>
          </a:p>
          <a:p>
            <a:pPr algn="just"/>
            <a:endParaRPr lang="es-ES" sz="4000" spc="200" dirty="0">
              <a:solidFill>
                <a:srgbClr val="585657"/>
              </a:solidFill>
              <a:uFill>
                <a:solidFill>
                  <a:srgbClr val="000000"/>
                </a:solidFill>
              </a:uFill>
              <a:latin typeface="Aileron Light"/>
            </a:endParaRPr>
          </a:p>
          <a:p>
            <a:pPr algn="just"/>
            <a:r>
              <a:rPr lang="en-GB" sz="4000" spc="200" dirty="0" err="1">
                <a:solidFill>
                  <a:srgbClr val="585657"/>
                </a:solidFill>
                <a:uFill>
                  <a:solidFill>
                    <a:srgbClr val="000000"/>
                  </a:solidFill>
                </a:uFill>
                <a:latin typeface="Aileron Light"/>
              </a:rPr>
              <a:t>Gosztolai</a:t>
            </a:r>
            <a:r>
              <a:rPr lang="en-GB" sz="4000" spc="200" dirty="0">
                <a:solidFill>
                  <a:srgbClr val="585657"/>
                </a:solidFill>
                <a:uFill>
                  <a:solidFill>
                    <a:srgbClr val="000000"/>
                  </a:solidFill>
                </a:uFill>
                <a:latin typeface="Aileron Light"/>
              </a:rPr>
              <a:t>, A., </a:t>
            </a:r>
            <a:r>
              <a:rPr lang="en-GB" sz="4000" spc="200" dirty="0" err="1">
                <a:solidFill>
                  <a:srgbClr val="585657"/>
                </a:solidFill>
                <a:uFill>
                  <a:solidFill>
                    <a:srgbClr val="000000"/>
                  </a:solidFill>
                </a:uFill>
                <a:latin typeface="Aileron Light"/>
              </a:rPr>
              <a:t>Arnaudon</a:t>
            </a:r>
            <a:r>
              <a:rPr lang="en-GB" sz="4000" spc="200" dirty="0">
                <a:solidFill>
                  <a:srgbClr val="585657"/>
                </a:solidFill>
                <a:uFill>
                  <a:solidFill>
                    <a:srgbClr val="000000"/>
                  </a:solidFill>
                </a:uFill>
                <a:latin typeface="Aileron Light"/>
              </a:rPr>
              <a:t>, A. </a:t>
            </a:r>
            <a:r>
              <a:rPr lang="en-GB" sz="4000" spc="200" dirty="0">
                <a:solidFill>
                  <a:srgbClr val="585657"/>
                </a:solidFill>
                <a:uFill>
                  <a:solidFill>
                    <a:srgbClr val="000000"/>
                  </a:solidFill>
                </a:uFill>
                <a:latin typeface="Aileron Light"/>
              </a:rPr>
              <a:t>Unfolding the </a:t>
            </a:r>
            <a:r>
              <a:rPr lang="en-GB" sz="4000" spc="200" dirty="0" smtClean="0">
                <a:solidFill>
                  <a:srgbClr val="585657"/>
                </a:solidFill>
                <a:uFill>
                  <a:solidFill>
                    <a:srgbClr val="000000"/>
                  </a:solidFill>
                </a:uFill>
                <a:latin typeface="Aileron Light"/>
              </a:rPr>
              <a:t>multiscale </a:t>
            </a:r>
            <a:r>
              <a:rPr lang="en-GB" sz="4000" spc="200" dirty="0">
                <a:solidFill>
                  <a:srgbClr val="585657"/>
                </a:solidFill>
                <a:uFill>
                  <a:solidFill>
                    <a:srgbClr val="000000"/>
                  </a:solidFill>
                </a:uFill>
                <a:latin typeface="Aileron Light"/>
              </a:rPr>
              <a:t>structure of networks with dynamical </a:t>
            </a:r>
            <a:r>
              <a:rPr lang="en-GB" sz="4000" spc="200" dirty="0" err="1">
                <a:solidFill>
                  <a:srgbClr val="585657"/>
                </a:solidFill>
                <a:uFill>
                  <a:solidFill>
                    <a:srgbClr val="000000"/>
                  </a:solidFill>
                </a:uFill>
                <a:latin typeface="Aileron Light"/>
              </a:rPr>
              <a:t>Ollivier</a:t>
            </a:r>
            <a:r>
              <a:rPr lang="en-GB" sz="4000" spc="200" dirty="0">
                <a:solidFill>
                  <a:srgbClr val="585657"/>
                </a:solidFill>
                <a:uFill>
                  <a:solidFill>
                    <a:srgbClr val="000000"/>
                  </a:solidFill>
                </a:uFill>
                <a:latin typeface="Aileron Light"/>
              </a:rPr>
              <a:t>-Ricci curvature. </a:t>
            </a:r>
            <a:r>
              <a:rPr lang="en-GB" sz="4000" spc="200" dirty="0">
                <a:solidFill>
                  <a:srgbClr val="585657"/>
                </a:solidFill>
                <a:uFill>
                  <a:solidFill>
                    <a:srgbClr val="000000"/>
                  </a:solidFill>
                </a:uFill>
                <a:latin typeface="Aileron Light"/>
              </a:rPr>
              <a:t>Nature Communications 12, 4561 (2021) </a:t>
            </a:r>
            <a:endParaRPr lang="en-GB" sz="4000" spc="200" dirty="0" smtClean="0">
              <a:solidFill>
                <a:srgbClr val="585657"/>
              </a:solidFill>
              <a:uFill>
                <a:solidFill>
                  <a:srgbClr val="000000"/>
                </a:solidFill>
              </a:uFill>
              <a:latin typeface="Aileron Light"/>
            </a:endParaRPr>
          </a:p>
          <a:p>
            <a:pPr algn="just"/>
            <a:endParaRPr lang="es-ES" sz="4000" spc="200" dirty="0">
              <a:solidFill>
                <a:srgbClr val="585657"/>
              </a:solidFill>
              <a:uFill>
                <a:solidFill>
                  <a:srgbClr val="000000"/>
                </a:solidFill>
              </a:uFill>
              <a:latin typeface="Aileron Light"/>
            </a:endParaRPr>
          </a:p>
          <a:p>
            <a:pPr algn="just"/>
            <a:r>
              <a:rPr lang="en-GB" sz="4000" spc="200" dirty="0" err="1">
                <a:solidFill>
                  <a:srgbClr val="585657"/>
                </a:solidFill>
                <a:uFill>
                  <a:solidFill>
                    <a:srgbClr val="000000"/>
                  </a:solidFill>
                </a:uFill>
                <a:latin typeface="Aileron Light"/>
              </a:rPr>
              <a:t>Gosztolai</a:t>
            </a:r>
            <a:r>
              <a:rPr lang="en-GB" sz="4000" spc="200" dirty="0">
                <a:solidFill>
                  <a:srgbClr val="585657"/>
                </a:solidFill>
                <a:uFill>
                  <a:solidFill>
                    <a:srgbClr val="000000"/>
                  </a:solidFill>
                </a:uFill>
                <a:latin typeface="Aileron Light"/>
              </a:rPr>
              <a:t>, A., </a:t>
            </a:r>
            <a:r>
              <a:rPr lang="en-GB" sz="4000" spc="200" dirty="0" err="1">
                <a:solidFill>
                  <a:srgbClr val="585657"/>
                </a:solidFill>
                <a:uFill>
                  <a:solidFill>
                    <a:srgbClr val="000000"/>
                  </a:solidFill>
                </a:uFill>
                <a:latin typeface="Aileron Light"/>
              </a:rPr>
              <a:t>Barahona</a:t>
            </a:r>
            <a:r>
              <a:rPr lang="en-GB" sz="4000" spc="200" dirty="0">
                <a:solidFill>
                  <a:srgbClr val="585657"/>
                </a:solidFill>
                <a:uFill>
                  <a:solidFill>
                    <a:srgbClr val="000000"/>
                  </a:solidFill>
                </a:uFill>
                <a:latin typeface="Aileron Light"/>
              </a:rPr>
              <a:t>, M. Cellular memory enhances bacterial chemotactic navigation in rugged environments. Communications Physics 3, 47 (2020)</a:t>
            </a:r>
            <a:endParaRPr lang="es-ES" sz="4000" spc="200" dirty="0">
              <a:solidFill>
                <a:srgbClr val="585657"/>
              </a:solidFill>
              <a:uFill>
                <a:solidFill>
                  <a:srgbClr val="000000"/>
                </a:solidFill>
              </a:uFill>
              <a:latin typeface="Aileron Light"/>
            </a:endParaRPr>
          </a:p>
          <a:p>
            <a:pPr algn="just"/>
            <a:endParaRPr lang="es-ES" sz="4000" spc="200" dirty="0">
              <a:solidFill>
                <a:srgbClr val="585657"/>
              </a:solidFill>
              <a:uFill>
                <a:solidFill>
                  <a:srgbClr val="000000"/>
                </a:solidFill>
              </a:uFill>
              <a:latin typeface="Aileron Light"/>
              <a:sym typeface="Aileron Light"/>
            </a:endParaRPr>
          </a:p>
          <a:p>
            <a:pPr algn="just"/>
            <a:endParaRPr lang="es-ES" sz="4000" spc="200" dirty="0">
              <a:solidFill>
                <a:srgbClr val="585657"/>
              </a:solidFill>
              <a:uFill>
                <a:solidFill>
                  <a:srgbClr val="000000"/>
                </a:solidFill>
              </a:uFill>
              <a:latin typeface="Aileron Light"/>
              <a:sym typeface="Aileron Light"/>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615" tIns="65615" rIns="65615" bIns="65615"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615" tIns="65615" rIns="65615" bIns="65615"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41667</TotalTime>
  <Words>215</Words>
  <Application>Microsoft Office PowerPoint</Application>
  <PresentationFormat>Personalizado</PresentationFormat>
  <Paragraphs>28</Paragraphs>
  <Slides>1</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vt:i4>
      </vt:variant>
    </vt:vector>
  </HeadingPairs>
  <TitlesOfParts>
    <vt:vector size="11" baseType="lpstr">
      <vt:lpstr>Aileron</vt:lpstr>
      <vt:lpstr>Arial Black</vt:lpstr>
      <vt:lpstr>Montserrat SemiBold</vt:lpstr>
      <vt:lpstr>Helvetica Neue</vt:lpstr>
      <vt:lpstr>Aileron Light</vt:lpstr>
      <vt:lpstr>Montserrat Black</vt:lpstr>
      <vt:lpstr>Helvetica Neue Medium</vt:lpstr>
      <vt:lpstr>Aileron SemiBold</vt:lpstr>
      <vt:lpstr>Helvetica Neue Light</vt:lpstr>
      <vt:lpstr>White</vt:lpstr>
      <vt:lpstr>Presentación de PowerPoint</vt:lpstr>
    </vt:vector>
  </TitlesOfParts>
  <Manager>Ricardo Martínez Murillo</Manager>
  <Company>Instituto Cajal CSIC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Biosketch seminarios Instituto Cajal</dc:title>
  <dc:subject/>
  <dc:creator>Usuario</dc:creator>
  <cp:keywords/>
  <dc:description/>
  <cp:lastModifiedBy>Usuario</cp:lastModifiedBy>
  <cp:revision>71</cp:revision>
  <cp:lastPrinted>2023-02-24T12:10:13Z</cp:lastPrinted>
  <dcterms:modified xsi:type="dcterms:W3CDTF">2024-04-08T08:43:34Z</dcterms:modified>
  <cp:category/>
  <cp:contentStatus/>
</cp:coreProperties>
</file>