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2"/>
    <p:sldId id="257" r:id="rId3"/>
  </p:sldIdLst>
  <p:sldSz cx="31496000" cy="44551600"/>
  <p:notesSz cx="6858000" cy="9947275"/>
  <p:embeddedFontLst>
    <p:embeddedFont>
      <p:font typeface="Arial Black" panose="020B0A04020102020204" pitchFamily="34" charset="0"/>
      <p:bold r:id="rId5"/>
    </p:embeddedFont>
    <p:embeddedFont>
      <p:font typeface="Montserrat Black" panose="020B0604020202020204" charset="0"/>
      <p:bold r:id="rId6"/>
    </p:embeddedFont>
    <p:embeddedFont>
      <p:font typeface="Montserrat SemiBold" panose="020B0604020202020204" charset="0"/>
      <p:regular r:id="rId7"/>
      <p:bold r:id="rId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14032">
          <p15:clr>
            <a:srgbClr val="A4A3A4"/>
          </p15:clr>
        </p15:guide>
        <p15:guide id="2" pos="9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595"/>
  </p:normalViewPr>
  <p:slideViewPr>
    <p:cSldViewPr snapToGrid="0" snapToObjects="1">
      <p:cViewPr>
        <p:scale>
          <a:sx n="42" d="100"/>
          <a:sy n="42" d="100"/>
        </p:scale>
        <p:origin x="-581" y="-1704"/>
      </p:cViewPr>
      <p:guideLst>
        <p:guide orient="horz" pos="14032"/>
        <p:guide pos="99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109788" y="746125"/>
            <a:ext cx="2638425" cy="3730625"/>
          </a:xfrm>
          <a:prstGeom prst="rect">
            <a:avLst/>
          </a:prstGeom>
        </p:spPr>
        <p:txBody>
          <a:bodyPr/>
          <a:lstStyle/>
          <a:p>
            <a:endParaRPr/>
          </a:p>
        </p:txBody>
      </p:sp>
      <p:sp>
        <p:nvSpPr>
          <p:cNvPr id="117" name="Shape 117"/>
          <p:cNvSpPr>
            <a:spLocks noGrp="1"/>
          </p:cNvSpPr>
          <p:nvPr>
            <p:ph type="body" sz="quarter" idx="1"/>
          </p:nvPr>
        </p:nvSpPr>
        <p:spPr>
          <a:xfrm>
            <a:off x="914400" y="4724956"/>
            <a:ext cx="5029200" cy="4476274"/>
          </a:xfrm>
          <a:prstGeom prst="rect">
            <a:avLst/>
          </a:prstGeom>
        </p:spPr>
        <p:txBody>
          <a:bodyPr/>
          <a:lstStyle/>
          <a:p>
            <a:endParaRPr/>
          </a:p>
        </p:txBody>
      </p:sp>
    </p:spTree>
    <p:extLst>
      <p:ext uri="{BB962C8B-B14F-4D97-AF65-F5344CB8AC3E}">
        <p14:creationId xmlns:p14="http://schemas.microsoft.com/office/powerpoint/2010/main" val="16076830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1967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prstGeom prst="rect">
            <a:avLst/>
          </a:prstGeom>
        </p:spPr>
        <p:txBody>
          <a:bodyPr/>
          <a:lstStyle/>
          <a:p>
            <a:r>
              <a:t>Texto del título</a:t>
            </a:r>
          </a:p>
        </p:txBody>
      </p:sp>
      <p:sp>
        <p:nvSpPr>
          <p:cNvPr id="12" name="Nivel de texto 1…"/>
          <p:cNvSpPr txBox="1">
            <a:spLocks noGrp="1"/>
          </p:cNvSpPr>
          <p:nvPr>
            <p:ph type="body" sz="quarter"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Nivel de texto 1…"/>
          <p:cNvSpPr txBox="1">
            <a:spLocks noGrp="1"/>
          </p:cNvSpPr>
          <p:nvPr>
            <p:ph type="body" sz="quarter" idx="1"/>
          </p:nvPr>
        </p:nvSpPr>
        <p:spPr>
          <a:xfrm>
            <a:off x="3083983" y="24982487"/>
            <a:ext cx="25344438" cy="1657064"/>
          </a:xfrm>
          <a:prstGeom prst="rect">
            <a:avLst/>
          </a:prstGeom>
        </p:spPr>
        <p:txBody>
          <a:bodyPr/>
          <a:lstStyle>
            <a:lvl1pPr>
              <a:defRPr sz="10200" i="1"/>
            </a:lvl1pPr>
            <a:lvl2pPr>
              <a:defRPr sz="10200" i="1"/>
            </a:lvl2pPr>
            <a:lvl3pPr>
              <a:defRPr sz="10200" i="1"/>
            </a:lvl3pPr>
            <a:lvl4pPr>
              <a:defRPr sz="10200" i="1"/>
            </a:lvl4pPr>
            <a:lvl5pPr>
              <a:defRPr sz="10200" i="1"/>
            </a:lvl5pPr>
          </a:lstStyle>
          <a:p>
            <a:r>
              <a:t>Nivel de texto 1</a:t>
            </a:r>
          </a:p>
          <a:p>
            <a:pPr lvl="1"/>
            <a:r>
              <a:t>Nivel de texto 2</a:t>
            </a:r>
          </a:p>
          <a:p>
            <a:pPr lvl="2"/>
            <a:r>
              <a:t>Nivel de texto 3</a:t>
            </a:r>
          </a:p>
          <a:p>
            <a:pPr lvl="3"/>
            <a:r>
              <a:t>Nivel de texto 4</a:t>
            </a:r>
          </a:p>
          <a:p>
            <a:pPr lvl="4"/>
            <a:r>
              <a:t>Nivel de texto 5</a:t>
            </a:r>
          </a:p>
        </p:txBody>
      </p:sp>
      <p:sp>
        <p:nvSpPr>
          <p:cNvPr id="94" name="“Escribe una cita aquí”"/>
          <p:cNvSpPr txBox="1">
            <a:spLocks noGrp="1"/>
          </p:cNvSpPr>
          <p:nvPr>
            <p:ph type="body" sz="quarter" idx="13"/>
          </p:nvPr>
        </p:nvSpPr>
        <p:spPr>
          <a:xfrm>
            <a:off x="3083982" y="20575376"/>
            <a:ext cx="25344440" cy="2449404"/>
          </a:xfrm>
          <a:prstGeom prst="rect">
            <a:avLst/>
          </a:prstGeom>
        </p:spPr>
        <p:txBody>
          <a:bodyPr anchor="ctr"/>
          <a:lstStyle/>
          <a:p>
            <a:pPr>
              <a:defRPr sz="15400">
                <a:latin typeface="Helvetica Neue Medium"/>
                <a:ea typeface="Helvetica Neue Medium"/>
                <a:cs typeface="Helvetica Neue Medium"/>
                <a:sym typeface="Helvetica Neue Medium"/>
              </a:defRPr>
            </a:pPr>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13417550"/>
            <a:ext cx="31496000" cy="21008270"/>
          </a:xfrm>
          <a:prstGeom prst="rect">
            <a:avLst/>
          </a:prstGeom>
        </p:spPr>
        <p:txBody>
          <a:bodyPr lIns="91439" tIns="45719" rIns="91439" bIns="45719">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4035425" y="13368337"/>
            <a:ext cx="23425152" cy="15624903"/>
          </a:xfrm>
          <a:prstGeom prst="rect">
            <a:avLst/>
          </a:prstGeom>
        </p:spPr>
        <p:txBody>
          <a:bodyPr lIns="91439" tIns="45719" rIns="91439" bIns="45719">
            <a:noAutofit/>
          </a:bodyPr>
          <a:lstStyle/>
          <a:p>
            <a:endParaRPr/>
          </a:p>
        </p:txBody>
      </p:sp>
      <p:sp>
        <p:nvSpPr>
          <p:cNvPr id="21" name="Texto del título"/>
          <p:cNvSpPr txBox="1">
            <a:spLocks noGrp="1"/>
          </p:cNvSpPr>
          <p:nvPr>
            <p:ph type="title"/>
          </p:nvPr>
        </p:nvSpPr>
        <p:spPr>
          <a:xfrm>
            <a:off x="820207" y="25704271"/>
            <a:ext cx="29855587" cy="2591860"/>
          </a:xfrm>
          <a:prstGeom prst="rect">
            <a:avLst/>
          </a:prstGeom>
        </p:spPr>
        <p:txBody>
          <a:bodyPr/>
          <a:lstStyle/>
          <a:p>
            <a:r>
              <a:t>Texto del título</a:t>
            </a:r>
          </a:p>
        </p:txBody>
      </p:sp>
      <p:sp>
        <p:nvSpPr>
          <p:cNvPr id="22" name="Nivel de texto 1…"/>
          <p:cNvSpPr txBox="1">
            <a:spLocks noGrp="1"/>
          </p:cNvSpPr>
          <p:nvPr>
            <p:ph type="body" sz="quarter" idx="1"/>
          </p:nvPr>
        </p:nvSpPr>
        <p:spPr>
          <a:xfrm>
            <a:off x="820207" y="28197705"/>
            <a:ext cx="29855587" cy="205052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2296583" y="19273837"/>
            <a:ext cx="26902833" cy="6003927"/>
          </a:xfrm>
          <a:prstGeom prst="rect">
            <a:avLst/>
          </a:prstGeom>
        </p:spPr>
        <p:txBody>
          <a:bodyPr anchor="ct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10269008" y="14844712"/>
            <a:ext cx="22293266" cy="14862178"/>
          </a:xfrm>
          <a:prstGeom prst="rect">
            <a:avLst/>
          </a:prstGeom>
        </p:spPr>
        <p:txBody>
          <a:bodyPr lIns="91439" tIns="45719" rIns="91439" bIns="45719">
            <a:noAutofit/>
          </a:bodyPr>
          <a:lstStyle/>
          <a:p>
            <a:endParaRPr/>
          </a:p>
        </p:txBody>
      </p:sp>
      <p:sp>
        <p:nvSpPr>
          <p:cNvPr id="39" name="Texto del título"/>
          <p:cNvSpPr txBox="1">
            <a:spLocks noGrp="1"/>
          </p:cNvSpPr>
          <p:nvPr>
            <p:ph type="title"/>
          </p:nvPr>
        </p:nvSpPr>
        <p:spPr>
          <a:xfrm>
            <a:off x="2132541" y="14647862"/>
            <a:ext cx="13205355" cy="7168623"/>
          </a:xfrm>
          <a:prstGeom prst="rect">
            <a:avLst/>
          </a:prstGeom>
        </p:spPr>
        <p:txBody>
          <a:bodyPr/>
          <a:lstStyle>
            <a:lvl1pPr>
              <a:defRPr sz="27200"/>
            </a:lvl1pPr>
          </a:lstStyle>
          <a:p>
            <a:r>
              <a:t>Texto del título</a:t>
            </a:r>
          </a:p>
        </p:txBody>
      </p:sp>
      <p:sp>
        <p:nvSpPr>
          <p:cNvPr id="40" name="Nivel de texto 1…"/>
          <p:cNvSpPr txBox="1">
            <a:spLocks noGrp="1"/>
          </p:cNvSpPr>
          <p:nvPr>
            <p:ph type="body" sz="quarter" idx="1"/>
          </p:nvPr>
        </p:nvSpPr>
        <p:spPr>
          <a:xfrm>
            <a:off x="2132541" y="21849291"/>
            <a:ext cx="13205355" cy="739827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57" name="Nivel de texto 1…"/>
          <p:cNvSpPr txBox="1">
            <a:spLocks noGrp="1"/>
          </p:cNvSpPr>
          <p:nvPr>
            <p:ph type="body" sz="half" idx="1"/>
          </p:nvPr>
        </p:nvSpPr>
        <p:spPr>
          <a:xfrm>
            <a:off x="2181754" y="17485782"/>
            <a:ext cx="27132490" cy="12007852"/>
          </a:xfrm>
          <a:prstGeom prst="rect">
            <a:avLst/>
          </a:prstGeom>
        </p:spPr>
        <p:txBody>
          <a:bodyPr anchor="ctr"/>
          <a:lstStyle>
            <a:lvl1pPr marL="2037290" indent="-2037290" algn="l">
              <a:spcBef>
                <a:spcPts val="19100"/>
              </a:spcBef>
              <a:buSzPct val="125000"/>
              <a:buChar char="•"/>
              <a:defRPr sz="15400"/>
            </a:lvl1pPr>
            <a:lvl2pPr marL="2672290" indent="-2037290" algn="l">
              <a:spcBef>
                <a:spcPts val="19100"/>
              </a:spcBef>
              <a:buSzPct val="125000"/>
              <a:buChar char="•"/>
              <a:defRPr sz="15400"/>
            </a:lvl2pPr>
            <a:lvl3pPr marL="3307291" indent="-2037290" algn="l">
              <a:spcBef>
                <a:spcPts val="19100"/>
              </a:spcBef>
              <a:buSzPct val="125000"/>
              <a:buChar char="•"/>
              <a:defRPr sz="15400"/>
            </a:lvl3pPr>
            <a:lvl4pPr marL="3942291" indent="-2037290" algn="l">
              <a:spcBef>
                <a:spcPts val="19100"/>
              </a:spcBef>
              <a:buSzPct val="125000"/>
              <a:buChar char="•"/>
              <a:defRPr sz="15400"/>
            </a:lvl4pPr>
            <a:lvl5pPr marL="4577291" indent="-2037290" algn="l">
              <a:spcBef>
                <a:spcPts val="19100"/>
              </a:spcBef>
              <a:buSzPct val="125000"/>
              <a:buChar char="•"/>
              <a:defRPr sz="154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14156796" y="17485782"/>
            <a:ext cx="18011777" cy="12007852"/>
          </a:xfrm>
          <a:prstGeom prst="rect">
            <a:avLst/>
          </a:prstGeom>
        </p:spPr>
        <p:txBody>
          <a:bodyPr lIns="91439" tIns="45719" rIns="91439" bIns="45719">
            <a:noAutofit/>
          </a:bodyPr>
          <a:lstStyle/>
          <a:p>
            <a:endParaRPr/>
          </a:p>
        </p:txBody>
      </p:sp>
      <p:sp>
        <p:nvSpPr>
          <p:cNvPr id="66" name="Texto del título"/>
          <p:cNvSpPr txBox="1">
            <a:spLocks noGrp="1"/>
          </p:cNvSpPr>
          <p:nvPr>
            <p:ph type="title"/>
          </p:nvPr>
        </p:nvSpPr>
        <p:spPr>
          <a:xfrm>
            <a:off x="2181754" y="13876867"/>
            <a:ext cx="27132490" cy="2952752"/>
          </a:xfrm>
          <a:prstGeom prst="rect">
            <a:avLst/>
          </a:prstGeom>
        </p:spPr>
        <p:txBody>
          <a:bodyPr anchor="ctr"/>
          <a:lstStyle/>
          <a:p>
            <a:r>
              <a:t>Texto del título</a:t>
            </a:r>
          </a:p>
        </p:txBody>
      </p:sp>
      <p:sp>
        <p:nvSpPr>
          <p:cNvPr id="67" name="Nivel de texto 1…"/>
          <p:cNvSpPr txBox="1">
            <a:spLocks noGrp="1"/>
          </p:cNvSpPr>
          <p:nvPr>
            <p:ph type="body" sz="quarter" idx="1"/>
          </p:nvPr>
        </p:nvSpPr>
        <p:spPr>
          <a:xfrm>
            <a:off x="2181754" y="17485782"/>
            <a:ext cx="13205356" cy="12007852"/>
          </a:xfrm>
          <a:prstGeom prst="rect">
            <a:avLst/>
          </a:prstGeom>
        </p:spPr>
        <p:txBody>
          <a:bodyPr anchor="ctr"/>
          <a:lstStyle>
            <a:lvl1pPr marL="1794042" indent="-1794042" algn="l">
              <a:spcBef>
                <a:spcPts val="14600"/>
              </a:spcBef>
              <a:buSzPct val="125000"/>
              <a:buChar char="•"/>
              <a:defRPr sz="12200"/>
            </a:lvl1pPr>
            <a:lvl2pPr marL="2352842" indent="-1794042" algn="l">
              <a:spcBef>
                <a:spcPts val="14600"/>
              </a:spcBef>
              <a:buSzPct val="125000"/>
              <a:buChar char="•"/>
              <a:defRPr sz="12200"/>
            </a:lvl2pPr>
            <a:lvl3pPr marL="2911642" indent="-1794042" algn="l">
              <a:spcBef>
                <a:spcPts val="14600"/>
              </a:spcBef>
              <a:buSzPct val="125000"/>
              <a:buChar char="•"/>
              <a:defRPr sz="12200"/>
            </a:lvl3pPr>
            <a:lvl4pPr marL="3470442" indent="-1794042" algn="l">
              <a:spcBef>
                <a:spcPts val="14600"/>
              </a:spcBef>
              <a:buSzPct val="125000"/>
              <a:buChar char="•"/>
              <a:defRPr sz="12200"/>
            </a:lvl4pPr>
            <a:lvl5pPr marL="4029242" indent="-1794042" algn="l">
              <a:spcBef>
                <a:spcPts val="14600"/>
              </a:spcBef>
              <a:buSzPct val="125000"/>
              <a:buChar char="•"/>
              <a:defRPr sz="122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sz="half" idx="1"/>
          </p:nvPr>
        </p:nvSpPr>
        <p:spPr>
          <a:xfrm>
            <a:off x="2181754" y="15714132"/>
            <a:ext cx="27132490" cy="13123335"/>
          </a:xfrm>
          <a:prstGeom prst="rect">
            <a:avLst/>
          </a:prstGeom>
        </p:spPr>
        <p:txBody>
          <a:bodyPr anchor="ctr"/>
          <a:lstStyle>
            <a:lvl1pPr marL="2037290" indent="-2037290" algn="l">
              <a:spcBef>
                <a:spcPts val="19100"/>
              </a:spcBef>
              <a:buSzPct val="125000"/>
              <a:buChar char="•"/>
              <a:defRPr sz="15400"/>
            </a:lvl1pPr>
            <a:lvl2pPr marL="2672290" indent="-2037290" algn="l">
              <a:spcBef>
                <a:spcPts val="19100"/>
              </a:spcBef>
              <a:buSzPct val="125000"/>
              <a:buChar char="•"/>
              <a:defRPr sz="15400"/>
            </a:lvl2pPr>
            <a:lvl3pPr marL="3307291" indent="-2037290" algn="l">
              <a:spcBef>
                <a:spcPts val="19100"/>
              </a:spcBef>
              <a:buSzPct val="125000"/>
              <a:buChar char="•"/>
              <a:defRPr sz="15400"/>
            </a:lvl3pPr>
            <a:lvl4pPr marL="3942291" indent="-2037290" algn="l">
              <a:spcBef>
                <a:spcPts val="19100"/>
              </a:spcBef>
              <a:buSzPct val="125000"/>
              <a:buChar char="•"/>
              <a:defRPr sz="15400"/>
            </a:lvl4pPr>
            <a:lvl5pPr marL="4577291" indent="-2037290" algn="l">
              <a:spcBef>
                <a:spcPts val="19100"/>
              </a:spcBef>
              <a:buSzPct val="125000"/>
              <a:buChar char="•"/>
              <a:defRPr sz="154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20255064" y="22505457"/>
            <a:ext cx="10845710" cy="7234240"/>
          </a:xfrm>
          <a:prstGeom prst="rect">
            <a:avLst/>
          </a:prstGeom>
        </p:spPr>
        <p:txBody>
          <a:bodyPr lIns="91439" tIns="45719" rIns="91439" bIns="45719">
            <a:noAutofit/>
          </a:bodyPr>
          <a:lstStyle/>
          <a:p>
            <a:endParaRPr/>
          </a:p>
        </p:txBody>
      </p:sp>
      <p:sp>
        <p:nvSpPr>
          <p:cNvPr id="84" name="Imagen"/>
          <p:cNvSpPr>
            <a:spLocks noGrp="1"/>
          </p:cNvSpPr>
          <p:nvPr>
            <p:ph type="pic" sz="quarter" idx="14"/>
          </p:nvPr>
        </p:nvSpPr>
        <p:spPr>
          <a:xfrm>
            <a:off x="19750616" y="14877521"/>
            <a:ext cx="10761134" cy="7174090"/>
          </a:xfrm>
          <a:prstGeom prst="rect">
            <a:avLst/>
          </a:prstGeom>
        </p:spPr>
        <p:txBody>
          <a:bodyPr lIns="91439" tIns="45719" rIns="91439" bIns="45719">
            <a:noAutofit/>
          </a:bodyPr>
          <a:lstStyle/>
          <a:p>
            <a:endParaRPr/>
          </a:p>
        </p:txBody>
      </p:sp>
      <p:sp>
        <p:nvSpPr>
          <p:cNvPr id="85" name="Imagen"/>
          <p:cNvSpPr>
            <a:spLocks noGrp="1"/>
          </p:cNvSpPr>
          <p:nvPr>
            <p:ph type="pic" sz="half" idx="15"/>
          </p:nvPr>
        </p:nvSpPr>
        <p:spPr>
          <a:xfrm>
            <a:off x="-393700" y="14877521"/>
            <a:ext cx="22219446" cy="14812963"/>
          </a:xfrm>
          <a:prstGeom prst="rect">
            <a:avLst/>
          </a:prstGeom>
        </p:spPr>
        <p:txBody>
          <a:bodyPr lIns="91439" tIns="45719" rIns="91439" bIns="45719">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2296583" y="16386703"/>
            <a:ext cx="26902833" cy="6003927"/>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chor="b">
            <a:normAutofit/>
          </a:bodyPr>
          <a:lstStyle/>
          <a:p>
            <a:r>
              <a:t>Texto del título</a:t>
            </a:r>
          </a:p>
        </p:txBody>
      </p:sp>
      <p:sp>
        <p:nvSpPr>
          <p:cNvPr id="3" name="Nivel de texto 1…"/>
          <p:cNvSpPr txBox="1">
            <a:spLocks noGrp="1"/>
          </p:cNvSpPr>
          <p:nvPr>
            <p:ph type="body" idx="1"/>
          </p:nvPr>
        </p:nvSpPr>
        <p:spPr>
          <a:xfrm>
            <a:off x="2296583" y="22554671"/>
            <a:ext cx="26902833" cy="2050523"/>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5131180" y="30313842"/>
            <a:ext cx="1217235" cy="1258936"/>
          </a:xfrm>
          <a:prstGeom prst="rect">
            <a:avLst/>
          </a:prstGeom>
          <a:ln w="12700">
            <a:miter lim="400000"/>
          </a:ln>
        </p:spPr>
        <p:txBody>
          <a:bodyPr wrap="none" lIns="65615" tIns="65615" rIns="65615" bIns="65615">
            <a:spAutoFit/>
          </a:bodyPr>
          <a:lstStyle>
            <a:lvl1pPr>
              <a:defRPr sz="760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2681346" rtl="0" latinLnBrk="0">
        <a:lnSpc>
          <a:spcPct val="100000"/>
        </a:lnSpc>
        <a:spcBef>
          <a:spcPts val="0"/>
        </a:spcBef>
        <a:spcAft>
          <a:spcPts val="0"/>
        </a:spcAft>
        <a:buClrTx/>
        <a:buSzTx/>
        <a:buFontTx/>
        <a:buNone/>
        <a:tabLst/>
        <a:defRPr sz="362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1pPr>
      <a:lvl2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2pPr>
      <a:lvl3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3pPr>
      <a:lvl4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4pPr>
      <a:lvl5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5pPr>
      <a:lvl6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6pPr>
      <a:lvl7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7pPr>
      <a:lvl8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8pPr>
      <a:lvl9pPr marL="0" marR="0" indent="0" algn="ctr" defTabSz="2681346" rtl="0" latinLnBrk="0">
        <a:lnSpc>
          <a:spcPct val="100000"/>
        </a:lnSpc>
        <a:spcBef>
          <a:spcPts val="0"/>
        </a:spcBef>
        <a:spcAft>
          <a:spcPts val="0"/>
        </a:spcAft>
        <a:buClrTx/>
        <a:buSzTx/>
        <a:buFontTx/>
        <a:buNone/>
        <a:tabLst/>
        <a:defRPr sz="17400" b="0" i="0" u="none" strike="noStrike" cap="none" spc="0" baseline="0">
          <a:solidFill>
            <a:srgbClr val="000000"/>
          </a:solidFill>
          <a:uFillTx/>
          <a:latin typeface="+mn-lt"/>
          <a:ea typeface="+mn-ea"/>
          <a:cs typeface="+mn-cs"/>
          <a:sym typeface="Helvetica Neue"/>
        </a:defRPr>
      </a:lvl9pPr>
    </p:bodyStyle>
    <p:otherStyle>
      <a:lvl1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1pPr>
      <a:lvl2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2pPr>
      <a:lvl3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3pPr>
      <a:lvl4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4pPr>
      <a:lvl5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5pPr>
      <a:lvl6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6pPr>
      <a:lvl7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7pPr>
      <a:lvl8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8pPr>
      <a:lvl9pPr marL="0" marR="0" indent="0" algn="ctr" defTabSz="2681346" rtl="0" latinLnBrk="0">
        <a:lnSpc>
          <a:spcPct val="100000"/>
        </a:lnSpc>
        <a:spcBef>
          <a:spcPts val="0"/>
        </a:spcBef>
        <a:spcAft>
          <a:spcPts val="0"/>
        </a:spcAft>
        <a:buClrTx/>
        <a:buSzTx/>
        <a:buFontTx/>
        <a:buNone/>
        <a:tabLst/>
        <a:defRPr sz="7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01/2022.04.06.487263" TargetMode="External"/><Relationship Id="rId2" Type="http://schemas.openxmlformats.org/officeDocument/2006/relationships/hyperlink" Target="https://www.biorxiv.org/content/10.1101/2022.04.06.487263v1"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abecera biosketch.jpg" descr="cabecera biosketch.jpg"/>
          <p:cNvPicPr>
            <a:picLocks noChangeAspect="1"/>
          </p:cNvPicPr>
          <p:nvPr/>
        </p:nvPicPr>
        <p:blipFill>
          <a:blip r:embed="rId3"/>
          <a:stretch>
            <a:fillRect/>
          </a:stretch>
        </p:blipFill>
        <p:spPr>
          <a:xfrm>
            <a:off x="-2" y="-17286"/>
            <a:ext cx="31496001" cy="11034358"/>
          </a:xfrm>
          <a:prstGeom prst="rect">
            <a:avLst/>
          </a:prstGeom>
          <a:ln w="12700">
            <a:miter lim="400000"/>
          </a:ln>
        </p:spPr>
      </p:pic>
      <p:pic>
        <p:nvPicPr>
          <p:cNvPr id="120" name="pie biosketch.jpg" descr="pie biosketch.jpg"/>
          <p:cNvPicPr>
            <a:picLocks noChangeAspect="1"/>
          </p:cNvPicPr>
          <p:nvPr/>
        </p:nvPicPr>
        <p:blipFill>
          <a:blip r:embed="rId4"/>
          <a:stretch>
            <a:fillRect/>
          </a:stretch>
        </p:blipFill>
        <p:spPr>
          <a:xfrm>
            <a:off x="-136303" y="39276624"/>
            <a:ext cx="31496000" cy="6276425"/>
          </a:xfrm>
          <a:prstGeom prst="rect">
            <a:avLst/>
          </a:prstGeom>
          <a:ln w="12700">
            <a:miter lim="400000"/>
          </a:ln>
        </p:spPr>
      </p:pic>
      <p:sp>
        <p:nvSpPr>
          <p:cNvPr id="122" name="SEMINARIO VIRTUAL"/>
          <p:cNvSpPr txBox="1"/>
          <p:nvPr/>
        </p:nvSpPr>
        <p:spPr>
          <a:xfrm>
            <a:off x="10536653" y="7003203"/>
            <a:ext cx="10935149" cy="1132785"/>
          </a:xfrm>
          <a:prstGeom prst="rect">
            <a:avLst/>
          </a:prstGeom>
          <a:ln w="12700">
            <a:miter lim="400000"/>
          </a:ln>
          <a:extLst>
            <a:ext uri="{C572A759-6A51-4108-AA02-DFA0A04FC94B}">
              <ma14:wrappingTextBoxFlag xmlns="" xmlns:ma14="http://schemas.microsoft.com/office/mac/drawingml/2011/main" val="1"/>
            </a:ext>
          </a:extLst>
        </p:spPr>
        <p:txBody>
          <a:bodyPr wrap="none" lIns="65615" tIns="65615" rIns="65615" bIns="65615" anchor="ctr">
            <a:spAutoFit/>
          </a:bodyPr>
          <a:lstStyle>
            <a:lvl1pPr algn="l">
              <a:defRPr sz="6500">
                <a:solidFill>
                  <a:srgbClr val="C7B3B4"/>
                </a:solidFill>
                <a:latin typeface="Montserrat Black"/>
                <a:ea typeface="Montserrat Black"/>
                <a:cs typeface="Montserrat Black"/>
                <a:sym typeface="Montserrat Black"/>
              </a:defRPr>
            </a:lvl1pPr>
          </a:lstStyle>
          <a:p>
            <a:r>
              <a:rPr dirty="0"/>
              <a:t>SEMINARIO </a:t>
            </a:r>
            <a:r>
              <a:rPr lang="es-ES" dirty="0"/>
              <a:t>PRESENCIAL</a:t>
            </a:r>
            <a:endParaRPr dirty="0"/>
          </a:p>
        </p:txBody>
      </p:sp>
      <p:sp>
        <p:nvSpPr>
          <p:cNvPr id="123" name="Viernes, 19 de febrero de 2021…"/>
          <p:cNvSpPr txBox="1"/>
          <p:nvPr/>
        </p:nvSpPr>
        <p:spPr>
          <a:xfrm>
            <a:off x="10545849" y="8187767"/>
            <a:ext cx="7491064" cy="1485895"/>
          </a:xfrm>
          <a:prstGeom prst="rect">
            <a:avLst/>
          </a:prstGeom>
          <a:ln w="12700">
            <a:miter lim="400000"/>
          </a:ln>
          <a:extLst>
            <a:ext uri="{C572A759-6A51-4108-AA02-DFA0A04FC94B}">
              <ma14:wrappingTextBoxFlag xmlns="" xmlns:ma14="http://schemas.microsoft.com/office/mac/drawingml/2011/main" val="1"/>
            </a:ext>
          </a:extLst>
        </p:spPr>
        <p:txBody>
          <a:bodyPr wrap="none" lIns="65615" tIns="65615" rIns="65615" bIns="65615" anchor="ctr">
            <a:spAutoFit/>
          </a:bodyPr>
          <a:lstStyle/>
          <a:p>
            <a:pPr algn="l" defTabSz="457200">
              <a:lnSpc>
                <a:spcPct val="110000"/>
              </a:lnSpc>
              <a:tabLst>
                <a:tab pos="381000" algn="l"/>
              </a:tabLst>
              <a:defRPr sz="4100" b="1" spc="164">
                <a:solidFill>
                  <a:srgbClr val="FFFFFF"/>
                </a:solidFill>
                <a:uFill>
                  <a:solidFill>
                    <a:srgbClr val="000000"/>
                  </a:solidFill>
                </a:uFill>
                <a:latin typeface="Aileron"/>
                <a:ea typeface="Aileron"/>
                <a:cs typeface="Aileron"/>
                <a:sym typeface="Aileron"/>
              </a:defRPr>
            </a:pPr>
            <a:r>
              <a:rPr lang="es-ES" dirty="0"/>
              <a:t>Viernes</a:t>
            </a:r>
            <a:r>
              <a:rPr dirty="0"/>
              <a:t>, </a:t>
            </a:r>
            <a:r>
              <a:rPr lang="es-ES" dirty="0"/>
              <a:t>22 de Marzo de 2024</a:t>
            </a:r>
            <a:endParaRPr dirty="0"/>
          </a:p>
          <a:p>
            <a:pPr algn="l" defTabSz="457200">
              <a:lnSpc>
                <a:spcPct val="110000"/>
              </a:lnSpc>
              <a:tabLst>
                <a:tab pos="381000" algn="l"/>
              </a:tabLst>
              <a:defRPr sz="4100" b="1" spc="246">
                <a:solidFill>
                  <a:srgbClr val="FFFFFF"/>
                </a:solidFill>
                <a:uFill>
                  <a:solidFill>
                    <a:srgbClr val="000000"/>
                  </a:solidFill>
                </a:uFill>
                <a:latin typeface="Aileron"/>
                <a:ea typeface="Aileron"/>
                <a:cs typeface="Aileron"/>
                <a:sym typeface="Aileron"/>
              </a:defRPr>
            </a:pPr>
            <a:r>
              <a:rPr dirty="0"/>
              <a:t>1</a:t>
            </a:r>
            <a:r>
              <a:rPr lang="es-ES" dirty="0"/>
              <a:t>2</a:t>
            </a:r>
            <a:r>
              <a:rPr dirty="0"/>
              <a:t>:</a:t>
            </a:r>
            <a:r>
              <a:rPr lang="es-ES" dirty="0"/>
              <a:t>3</a:t>
            </a:r>
            <a:r>
              <a:rPr dirty="0"/>
              <a:t>0 h. I</a:t>
            </a:r>
            <a:r>
              <a:rPr lang="es-ES" dirty="0" err="1"/>
              <a:t>nstituto</a:t>
            </a:r>
            <a:r>
              <a:rPr lang="es-ES" dirty="0"/>
              <a:t> Cajal - CSIC</a:t>
            </a:r>
            <a:endParaRPr b="0" dirty="0"/>
          </a:p>
        </p:txBody>
      </p:sp>
      <p:sp>
        <p:nvSpPr>
          <p:cNvPr id="124" name="DR. GILLES HUBERFELD"/>
          <p:cNvSpPr txBox="1"/>
          <p:nvPr/>
        </p:nvSpPr>
        <p:spPr>
          <a:xfrm>
            <a:off x="2570712" y="11299249"/>
            <a:ext cx="12489994" cy="1846250"/>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ctr">
            <a:spAutoFit/>
          </a:bodyPr>
          <a:lstStyle>
            <a:lvl1pPr algn="l" defTabSz="457200">
              <a:lnSpc>
                <a:spcPct val="120000"/>
              </a:lnSpc>
              <a:defRPr sz="4400" spc="-132">
                <a:solidFill>
                  <a:srgbClr val="585657"/>
                </a:solidFill>
                <a:latin typeface="Montserrat Black"/>
                <a:ea typeface="Montserrat Black"/>
                <a:cs typeface="Montserrat Black"/>
                <a:sym typeface="Montserrat Black"/>
              </a:defRPr>
            </a:lvl1pPr>
          </a:lstStyle>
          <a:p>
            <a:r>
              <a:rPr sz="4800" dirty="0"/>
              <a:t>D</a:t>
            </a:r>
            <a:r>
              <a:rPr lang="es-ES" sz="4800" dirty="0" err="1"/>
              <a:t>ra</a:t>
            </a:r>
            <a:r>
              <a:rPr lang="es-ES" sz="4800" dirty="0"/>
              <a:t>. </a:t>
            </a:r>
            <a:r>
              <a:rPr lang="en-GB" b="1" dirty="0"/>
              <a:t>ANNA  WILLIAMS</a:t>
            </a:r>
            <a:endParaRPr lang="es-ES" sz="4800" dirty="0"/>
          </a:p>
          <a:p>
            <a:endParaRPr sz="4800" dirty="0"/>
          </a:p>
        </p:txBody>
      </p:sp>
      <p:sp>
        <p:nvSpPr>
          <p:cNvPr id="125" name="COLLÈGE DE FRANCE…"/>
          <p:cNvSpPr txBox="1"/>
          <p:nvPr/>
        </p:nvSpPr>
        <p:spPr>
          <a:xfrm>
            <a:off x="2570712" y="12272136"/>
            <a:ext cx="25394363" cy="1628306"/>
          </a:xfrm>
          <a:prstGeom prst="rect">
            <a:avLst/>
          </a:prstGeom>
          <a:ln w="12700">
            <a:miter lim="400000"/>
          </a:ln>
          <a:extLst>
            <a:ext uri="{C572A759-6A51-4108-AA02-DFA0A04FC94B}">
              <ma14:wrappingTextBoxFlag xmlns="" xmlns:ma14="http://schemas.microsoft.com/office/mac/drawingml/2011/main" val="1"/>
            </a:ext>
          </a:extLst>
        </p:spPr>
        <p:txBody>
          <a:bodyPr wrap="none" lIns="65615" tIns="65615" rIns="65615" bIns="65615" anchor="ctr">
            <a:spAutoFit/>
          </a:bodyPr>
          <a:lstStyle/>
          <a:p>
            <a:pPr algn="l" defTabSz="457200">
              <a:lnSpc>
                <a:spcPct val="90000"/>
              </a:lnSpc>
              <a:defRPr sz="3400" spc="306">
                <a:solidFill>
                  <a:srgbClr val="4D4D4D"/>
                </a:solidFill>
                <a:latin typeface="Montserrat SemiBold"/>
                <a:ea typeface="Montserrat SemiBold"/>
                <a:cs typeface="Montserrat SemiBold"/>
                <a:sym typeface="Montserrat SemiBold"/>
              </a:defRPr>
            </a:pPr>
            <a:r>
              <a:rPr lang="en-GB" sz="3400" b="1" dirty="0">
                <a:sym typeface="Montserrat SemiBold"/>
              </a:rPr>
              <a:t>Centre for Regenerative Medicine, Institute for Regeneration and Repair, University of Edinburgh</a:t>
            </a:r>
            <a:endParaRPr lang="es-ES" sz="3400" dirty="0">
              <a:sym typeface="Montserrat SemiBold"/>
            </a:endParaRPr>
          </a:p>
          <a:p>
            <a:pPr algn="l" defTabSz="457200">
              <a:lnSpc>
                <a:spcPct val="90000"/>
              </a:lnSpc>
              <a:defRPr sz="3400" spc="306">
                <a:solidFill>
                  <a:srgbClr val="4D4D4D"/>
                </a:solidFill>
                <a:latin typeface="Montserrat SemiBold"/>
                <a:ea typeface="Montserrat SemiBold"/>
                <a:cs typeface="Montserrat SemiBold"/>
                <a:sym typeface="Montserrat SemiBold"/>
              </a:defRPr>
            </a:pPr>
            <a:endParaRPr lang="es-ES" sz="4000" spc="306" dirty="0">
              <a:solidFill>
                <a:schemeClr val="bg1">
                  <a:lumMod val="50000"/>
                </a:schemeClr>
              </a:solidFill>
              <a:latin typeface="Montserrat SemiBold"/>
              <a:sym typeface="Montserrat SemiBold"/>
            </a:endParaRPr>
          </a:p>
          <a:p>
            <a:pPr algn="l" defTabSz="457200">
              <a:lnSpc>
                <a:spcPct val="90000"/>
              </a:lnSpc>
              <a:defRPr sz="3400" spc="306">
                <a:solidFill>
                  <a:srgbClr val="4D4D4D"/>
                </a:solidFill>
                <a:latin typeface="Montserrat SemiBold"/>
                <a:ea typeface="Montserrat SemiBold"/>
                <a:cs typeface="Montserrat SemiBold"/>
                <a:sym typeface="Montserrat SemiBold"/>
              </a:defRPr>
            </a:pPr>
            <a:endParaRPr lang="es-ES" sz="3400" spc="306" dirty="0">
              <a:solidFill>
                <a:schemeClr val="bg2">
                  <a:lumMod val="60000"/>
                  <a:lumOff val="40000"/>
                </a:schemeClr>
              </a:solidFill>
              <a:latin typeface="Montserrat SemiBold"/>
              <a:ea typeface="Aileron SemiBold"/>
              <a:cs typeface="Aileron SemiBold"/>
            </a:endParaRPr>
          </a:p>
        </p:txBody>
      </p:sp>
      <p:sp>
        <p:nvSpPr>
          <p:cNvPr id="127" name="Excitatory and inhibitory signaling drive glioma growth and epileptogenicity"/>
          <p:cNvSpPr txBox="1"/>
          <p:nvPr/>
        </p:nvSpPr>
        <p:spPr>
          <a:xfrm>
            <a:off x="2565649" y="13831671"/>
            <a:ext cx="26341126" cy="7026707"/>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t">
            <a:spAutoFit/>
          </a:bodyPr>
          <a:lstStyle/>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sz="8800" b="1" spc="-187" dirty="0">
                <a:solidFill>
                  <a:srgbClr val="5E2F35"/>
                </a:solidFill>
                <a:uFill>
                  <a:solidFill>
                    <a:srgbClr val="000000"/>
                  </a:solidFill>
                </a:uFill>
                <a:latin typeface="Montserrat Black"/>
                <a:sym typeface="Montserrat Black"/>
              </a:rPr>
              <a:t>UNLOCKING THE POTENTIAL OF</a:t>
            </a: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sz="8800" b="1" spc="-187" dirty="0">
                <a:solidFill>
                  <a:srgbClr val="5E2F35"/>
                </a:solidFill>
                <a:uFill>
                  <a:solidFill>
                    <a:srgbClr val="000000"/>
                  </a:solidFill>
                </a:uFill>
                <a:latin typeface="Montserrat Black"/>
                <a:sym typeface="Montserrat Black"/>
              </a:rPr>
              <a:t>OLIGODENDROCYTES IN</a:t>
            </a: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sz="8800" b="1" spc="-187" dirty="0">
                <a:solidFill>
                  <a:srgbClr val="5E2F35"/>
                </a:solidFill>
                <a:uFill>
                  <a:solidFill>
                    <a:srgbClr val="000000"/>
                  </a:solidFill>
                </a:uFill>
                <a:latin typeface="Montserrat Black"/>
                <a:sym typeface="Montserrat Black"/>
              </a:rPr>
              <a:t>NEURODEGENERATIVE DISORDERS</a:t>
            </a:r>
            <a:endParaRPr lang="es-ES" sz="8800" b="1" spc="-187" dirty="0">
              <a:solidFill>
                <a:srgbClr val="5E2F35"/>
              </a:solidFill>
              <a:uFill>
                <a:solidFill>
                  <a:srgbClr val="000000"/>
                </a:solidFill>
              </a:uFill>
              <a:latin typeface="Montserrat Black"/>
              <a:sym typeface="Montserrat Black"/>
            </a:endParaRP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sz="8800" b="1" spc="-187" dirty="0">
                <a:solidFill>
                  <a:srgbClr val="5E2F35"/>
                </a:solidFill>
                <a:uFill>
                  <a:solidFill>
                    <a:srgbClr val="000000"/>
                  </a:solidFill>
                </a:uFill>
                <a:latin typeface="Montserrat Black"/>
                <a:sym typeface="Montserrat Black"/>
              </a:rPr>
              <a:t> </a:t>
            </a:r>
            <a:endParaRPr lang="es-ES" sz="8800" b="1" spc="-187" dirty="0">
              <a:solidFill>
                <a:srgbClr val="5E2F35"/>
              </a:solidFill>
              <a:uFill>
                <a:solidFill>
                  <a:srgbClr val="000000"/>
                </a:solidFill>
              </a:uFill>
              <a:latin typeface="Montserrat Black"/>
              <a:sym typeface="Montserrat Black"/>
            </a:endParaRPr>
          </a:p>
          <a:p>
            <a:pPr algn="l" defTabSz="457200">
              <a:tabLst>
                <a:tab pos="381000" algn="l"/>
              </a:tabLst>
              <a:defRPr spc="-187">
                <a:solidFill>
                  <a:srgbClr val="5E2F35"/>
                </a:solidFill>
                <a:uFill>
                  <a:solidFill>
                    <a:srgbClr val="000000"/>
                  </a:solidFill>
                </a:uFill>
                <a:latin typeface="Montserrat Black"/>
                <a:ea typeface="Montserrat Black"/>
                <a:cs typeface="Montserrat Black"/>
                <a:sym typeface="Montserrat Black"/>
              </a:defRPr>
            </a:pPr>
            <a:r>
              <a:rPr lang="en-GB" dirty="0">
                <a:sym typeface="Montserrat Black"/>
              </a:rPr>
              <a:t> </a:t>
            </a:r>
            <a:endParaRPr lang="es-ES" sz="11500" dirty="0">
              <a:sym typeface="Montserrat Black"/>
            </a:endParaRPr>
          </a:p>
        </p:txBody>
      </p:sp>
      <p:sp>
        <p:nvSpPr>
          <p:cNvPr id="14" name="Gliomas and epilepsy are closely connected. Both tumor growth and epilepsy are produced by peritumoral areas and neuronal activity seems to affect tumor invasion. The growing tumor disrupts the host brain tissue physiology, which responds by producing epileptic activity. But neurons are also a fundamental element of the tumor microenvironment and establish functional synapses on glioma cells. Synaptic signaling is a key player of both oncogenic and epileptogenic processes. Glutamate accumulating in the extracellular space or synaptically released drives both epilepsy and tumor growth while GABA exerts complex effects, perturbating tumor cells division and migration, but favoring neuronal epileptic discharges via depolarizing effects. The goal of this lecture is to examine excitatory and inhibitory mechanisms at play in gliomas."/>
          <p:cNvSpPr txBox="1"/>
          <p:nvPr/>
        </p:nvSpPr>
        <p:spPr>
          <a:xfrm>
            <a:off x="2589225" y="20068887"/>
            <a:ext cx="26212800" cy="10932391"/>
          </a:xfrm>
          <a:prstGeom prst="rect">
            <a:avLst/>
          </a:prstGeom>
          <a:ln w="12700">
            <a:miter lim="400000"/>
          </a:ln>
          <a:extLst>
            <a:ext uri="{C572A759-6A51-4108-AA02-DFA0A04FC94B}">
              <ma14:wrappingTextBoxFlag xmlns="" xmlns:ma14="http://schemas.microsoft.com/office/mac/drawingml/2011/main" val="1"/>
            </a:ext>
          </a:extLst>
        </p:spPr>
        <p:txBody>
          <a:bodyPr lIns="65615" tIns="65615" rIns="65615" bIns="65615" anchor="ctr">
            <a:spAutoFit/>
          </a:bodyPr>
          <a:lstStyle>
            <a:lvl1pPr algn="just" defTabSz="457200">
              <a:lnSpc>
                <a:spcPct val="110000"/>
              </a:lnSpc>
              <a:tabLst>
                <a:tab pos="381000" algn="l"/>
              </a:tabLst>
              <a:defRPr sz="4000" spc="200">
                <a:solidFill>
                  <a:srgbClr val="585657"/>
                </a:solidFill>
                <a:uFill>
                  <a:solidFill>
                    <a:srgbClr val="000000"/>
                  </a:solidFill>
                </a:uFill>
                <a:latin typeface="Aileron Light"/>
                <a:ea typeface="Aileron Light"/>
                <a:cs typeface="Aileron Light"/>
                <a:sym typeface="Aileron Light"/>
              </a:defRPr>
            </a:lvl1pPr>
          </a:lstStyle>
          <a:p>
            <a:r>
              <a:rPr lang="en-US" b="1" dirty="0">
                <a:solidFill>
                  <a:srgbClr val="5E2F35"/>
                </a:solidFill>
                <a:latin typeface="Arial Black" panose="020B0A04020102020204" pitchFamily="34" charset="0"/>
              </a:rPr>
              <a:t>Abstract</a:t>
            </a:r>
          </a:p>
          <a:p>
            <a:r>
              <a:rPr lang="en-US" b="1" dirty="0">
                <a:solidFill>
                  <a:srgbClr val="5E2F35"/>
                </a:solidFill>
                <a:latin typeface="Arial Black" panose="020B0A04020102020204" pitchFamily="34" charset="0"/>
              </a:rPr>
              <a:t> </a:t>
            </a:r>
          </a:p>
          <a:p>
            <a:r>
              <a:rPr lang="en-GB" dirty="0"/>
              <a:t>Oligodendrocytes form the myelin within the brain and the spinal cord and have long been known to be heterogenous – in morphology, developmental origin and regionally. However, more recently, it has become clear that these cells are also heterogeneous in their transcriptome, suggesting differences in their functional capabilities. Single nucleus RNA sequencing has identified these differences in normal human brains, which are not identical to mice oligodendrocytes and these are different again in post mortem brains of people with MS. Recently, we have expanded this analysis to include more samples from more people with MS, finding patterns of responses between donors suggesting different pathological/regenerative responses, suggesting possible ways to stratify patients. We can use this knowledge to understand disease (MS and vascular dementia where demyelination also occurs) and to design ways to functionally aid oligodendrocytes to repair myelin and protect neural networks better.</a:t>
            </a:r>
            <a:endParaRPr lang="es-ES" dirty="0"/>
          </a:p>
          <a:p>
            <a:endParaRPr lang="es-ES" dirty="0"/>
          </a:p>
          <a:p>
            <a:endParaRPr lang="es-ES" dirty="0"/>
          </a:p>
          <a:p>
            <a:endParaRPr lang="es-ES" dirty="0"/>
          </a:p>
          <a:p>
            <a:endParaRPr lang="es-ES" dirty="0"/>
          </a:p>
        </p:txBody>
      </p:sp>
      <p:pic>
        <p:nvPicPr>
          <p:cNvPr id="4" name="Imagen 3">
            <a:extLst>
              <a:ext uri="{FF2B5EF4-FFF2-40B4-BE49-F238E27FC236}">
                <a16:creationId xmlns:a16="http://schemas.microsoft.com/office/drawing/2014/main" id="{34916F12-A7B8-4AB2-A07E-FD34D95E4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42" y="7150797"/>
            <a:ext cx="6420493" cy="4275071"/>
          </a:xfrm>
          <a:prstGeom prst="rect">
            <a:avLst/>
          </a:prstGeom>
        </p:spPr>
      </p:pic>
      <p:sp>
        <p:nvSpPr>
          <p:cNvPr id="12" name="DR. GILLES HUBERFELD"/>
          <p:cNvSpPr txBox="1"/>
          <p:nvPr/>
        </p:nvSpPr>
        <p:spPr>
          <a:xfrm>
            <a:off x="2570712" y="18241232"/>
            <a:ext cx="24206202" cy="1757572"/>
          </a:xfrm>
          <a:prstGeom prst="rect">
            <a:avLst/>
          </a:prstGeom>
          <a:ln w="12700">
            <a:miter lim="400000"/>
          </a:ln>
          <a:extLst>
            <a:ext uri="{C572A759-6A51-4108-AA02-DFA0A04FC94B}">
              <ma14:wrappingTextBoxFlag xmlns="" xmlns:ma14="http://schemas.microsoft.com/office/mac/drawingml/2011/main" val="1"/>
            </a:ext>
          </a:extLst>
        </p:spPr>
        <p:txBody>
          <a:bodyPr wrap="square" lIns="65615" tIns="65615" rIns="65615" bIns="65615" anchor="ctr">
            <a:spAutoFit/>
          </a:bodyPr>
          <a:lstStyle>
            <a:lvl1pPr algn="l" defTabSz="457200">
              <a:lnSpc>
                <a:spcPct val="120000"/>
              </a:lnSpc>
              <a:defRPr sz="4400" spc="-132">
                <a:solidFill>
                  <a:srgbClr val="585657"/>
                </a:solidFill>
                <a:latin typeface="Montserrat Black"/>
                <a:ea typeface="Montserrat Black"/>
                <a:cs typeface="Montserrat Black"/>
                <a:sym typeface="Montserrat Black"/>
              </a:defRPr>
            </a:lvl1pPr>
          </a:lstStyle>
          <a:p>
            <a:endParaRPr lang="es-ES" dirty="0"/>
          </a:p>
          <a:p>
            <a:endParaRPr dirty="0"/>
          </a:p>
        </p:txBody>
      </p:sp>
      <p:sp>
        <p:nvSpPr>
          <p:cNvPr id="15" name="Gliomas and epilepsy are closely connected. Both tumor growth and epilepsy are produced by peritumoral areas and neuronal activity seems to affect tumor invasion. The growing tumor disrupts the host brain tissue physiology, which responds by producing epileptic activity. But neurons are also a fundamental element of the tumor microenvironment and establish functional synapses on glioma cells. Synaptic signaling is a key player of both oncogenic and epileptogenic processes. Glutamate accumulating in the extracellular space or synaptically released drives both epilepsy and tumor growth while GABA exerts complex effects, perturbating tumor cells division and migration, but favoring neuronal epileptic discharges via depolarizing effects. The goal of this lecture is to examine excitatory and inhibitory mechanisms at play in gliomas."/>
          <p:cNvSpPr txBox="1"/>
          <p:nvPr/>
        </p:nvSpPr>
        <p:spPr>
          <a:xfrm>
            <a:off x="2589225" y="29457254"/>
            <a:ext cx="26212800" cy="11609243"/>
          </a:xfrm>
          <a:prstGeom prst="rect">
            <a:avLst/>
          </a:prstGeom>
          <a:ln w="12700">
            <a:miter lim="400000"/>
          </a:ln>
          <a:extLst>
            <a:ext uri="{C572A759-6A51-4108-AA02-DFA0A04FC94B}">
              <ma14:wrappingTextBoxFlag xmlns:ma14="http://schemas.microsoft.com/office/mac/drawingml/2011/main" xmlns="" val="1"/>
            </a:ext>
          </a:extLst>
        </p:spPr>
        <p:txBody>
          <a:bodyPr lIns="65615" tIns="65615" rIns="65615" bIns="65615" anchor="ctr">
            <a:spAutoFit/>
          </a:bodyPr>
          <a:lstStyle>
            <a:lvl1pPr algn="just" defTabSz="457200">
              <a:lnSpc>
                <a:spcPct val="110000"/>
              </a:lnSpc>
              <a:tabLst>
                <a:tab pos="381000" algn="l"/>
              </a:tabLst>
              <a:defRPr sz="4000" spc="200">
                <a:solidFill>
                  <a:srgbClr val="585657"/>
                </a:solidFill>
                <a:uFill>
                  <a:solidFill>
                    <a:srgbClr val="000000"/>
                  </a:solidFill>
                </a:uFill>
                <a:latin typeface="Aileron Light"/>
                <a:ea typeface="Aileron Light"/>
                <a:cs typeface="Aileron Light"/>
                <a:sym typeface="Aileron Light"/>
              </a:defRPr>
            </a:lvl1pPr>
          </a:lstStyle>
          <a:p>
            <a:r>
              <a:rPr lang="en-US" b="1" dirty="0">
                <a:solidFill>
                  <a:srgbClr val="5E2F35"/>
                </a:solidFill>
                <a:latin typeface="Arial Black" panose="020B0A04020102020204" pitchFamily="34" charset="0"/>
              </a:rPr>
              <a:t>Affiliation and short bio</a:t>
            </a:r>
          </a:p>
          <a:p>
            <a:endParaRPr lang="en-US" b="1" dirty="0">
              <a:solidFill>
                <a:srgbClr val="5E2F35"/>
              </a:solidFill>
              <a:latin typeface="Arial Black" panose="020B0A04020102020204" pitchFamily="34" charset="0"/>
            </a:endParaRPr>
          </a:p>
          <a:p>
            <a:r>
              <a:rPr lang="en-GB" dirty="0"/>
              <a:t>Anna is Professor of Regenerative Neurology and runs a research group in the Institute of Regeneration and Repair at the University of Edinburgh. She is also a consultant neurologist, with a busy clinic in the Anne Rowling Regenerative Neurology Clinic. Anna did her medical training at the University of Edinburgh, also with a bachelor’s degree in Pathology. She carried out a PhD in the laboratory of Prof Peter Brophy, on the action of Periaxin in inherited peripheral nerve demyelinating diseases. After a few more years as a doctor, she then moved to Paris, France for a post-doctoral position in the laboratory of Prof. Catherine </a:t>
            </a:r>
            <a:r>
              <a:rPr lang="en-GB" dirty="0" err="1"/>
              <a:t>Lubetzki</a:t>
            </a:r>
            <a:r>
              <a:rPr lang="en-GB" dirty="0"/>
              <a:t>, where she moved into studying myelin in the context of multiple sclerosis.  She moved back to Edinburgh to start her own research group in 2008, funded by the </a:t>
            </a:r>
            <a:r>
              <a:rPr lang="en-GB" dirty="0" err="1"/>
              <a:t>Wellcome</a:t>
            </a:r>
            <a:r>
              <a:rPr lang="en-GB" dirty="0"/>
              <a:t> Trust, and then by the Chief Scientist’s Office. She received her personal chair in Regenerative Neurology in 2016. Her research group is interested primarily in understanding how the myelin of the central nervous system is maintained and repaired in diseases such as multiple sclerosis and cerebral small vessel disease, with the ultimate aim of trying to improve this and therefore improve patient therapies.  </a:t>
            </a:r>
            <a:endParaRPr lang="es-ES" dirty="0"/>
          </a:p>
          <a:p>
            <a:endParaRPr lang="es-ES" dirty="0"/>
          </a:p>
          <a:p>
            <a:r>
              <a:rPr lang="en-GB" b="1" dirty="0"/>
              <a:t> </a:t>
            </a:r>
            <a:endParaRPr lang="es-ES" dirty="0"/>
          </a:p>
          <a:p>
            <a:endParaRPr lang="es-ES" b="1" dirty="0">
              <a:solidFill>
                <a:srgbClr val="5E2F35"/>
              </a:solidFill>
              <a:latin typeface="Arial Black" panose="020B0A040201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llud J, Le Van Quyen M, Bielle F, Pellegrino Ch, Varlet P, Labussiere M, Cresto N, Dieme MJ, Baulac M, Duyckaerts C, Kourdougli N, Chazal G, Deveaux B, Rivera C, Miles R, Capelle L, Huberfeld G. Cortical GABAergic excitation contributes to epileptic activities around human glioma. Science Translational Medicine. 2014; 6(244): 244ra89.…"/>
          <p:cNvSpPr txBox="1"/>
          <p:nvPr/>
        </p:nvSpPr>
        <p:spPr>
          <a:xfrm>
            <a:off x="2505297" y="4223683"/>
            <a:ext cx="26212800" cy="15521340"/>
          </a:xfrm>
          <a:prstGeom prst="rect">
            <a:avLst/>
          </a:prstGeom>
          <a:ln w="12700">
            <a:miter lim="400000"/>
          </a:ln>
          <a:extLst>
            <a:ext uri="{C572A759-6A51-4108-AA02-DFA0A04FC94B}">
              <ma14:wrappingTextBoxFlag xmlns:ma14="http://schemas.microsoft.com/office/mac/drawingml/2011/main" xmlns="" val="1"/>
            </a:ext>
          </a:extLst>
        </p:spPr>
        <p:txBody>
          <a:bodyPr lIns="65615" tIns="65615" rIns="65615" bIns="65615" anchor="ctr">
            <a:spAutoFit/>
          </a:bodyPr>
          <a:lstStyle/>
          <a:p>
            <a:pPr algn="just"/>
            <a:r>
              <a:rPr lang="en-US" sz="4000" b="1" spc="200" dirty="0">
                <a:solidFill>
                  <a:srgbClr val="5E2F35"/>
                </a:solidFill>
                <a:uFill>
                  <a:solidFill>
                    <a:srgbClr val="000000"/>
                  </a:solidFill>
                </a:uFill>
                <a:latin typeface="Arial Black" panose="020B0A04020102020204" pitchFamily="34" charset="0"/>
                <a:ea typeface="Aileron Light"/>
                <a:cs typeface="Aileron Light"/>
                <a:sym typeface="Aileron Light"/>
              </a:rPr>
              <a:t>Related publications with the topic</a:t>
            </a:r>
          </a:p>
          <a:p>
            <a:pPr algn="just"/>
            <a:endParaRPr lang="en-US" sz="4000" b="1" spc="200" dirty="0">
              <a:solidFill>
                <a:srgbClr val="5E2F35"/>
              </a:solidFill>
              <a:uFill>
                <a:solidFill>
                  <a:srgbClr val="000000"/>
                </a:solidFill>
              </a:uFill>
              <a:latin typeface="Arial Black" panose="020B0A04020102020204" pitchFamily="34" charset="0"/>
              <a:sym typeface="Aileron Light"/>
            </a:endParaRPr>
          </a:p>
          <a:p>
            <a:pPr algn="l"/>
            <a:r>
              <a:rPr lang="en-GB" sz="4000" spc="200" dirty="0">
                <a:solidFill>
                  <a:srgbClr val="585657"/>
                </a:solidFill>
                <a:uFill>
                  <a:solidFill>
                    <a:srgbClr val="000000"/>
                  </a:solidFill>
                </a:uFill>
                <a:latin typeface="Aileron Light"/>
              </a:rPr>
              <a:t>                                                                              </a:t>
            </a:r>
            <a:endParaRPr lang="es-ES" sz="4000" spc="200" dirty="0">
              <a:solidFill>
                <a:srgbClr val="585657"/>
              </a:solidFill>
              <a:uFill>
                <a:solidFill>
                  <a:srgbClr val="000000"/>
                </a:solidFill>
              </a:uFill>
              <a:latin typeface="Aileron Light"/>
            </a:endParaRPr>
          </a:p>
          <a:p>
            <a:pPr algn="l"/>
            <a:r>
              <a:rPr lang="en-GB" sz="4000" spc="200" dirty="0" err="1">
                <a:solidFill>
                  <a:srgbClr val="585657"/>
                </a:solidFill>
                <a:uFill>
                  <a:solidFill>
                    <a:srgbClr val="000000"/>
                  </a:solidFill>
                </a:uFill>
                <a:latin typeface="Aileron Light"/>
              </a:rPr>
              <a:t>Macnair</a:t>
            </a:r>
            <a:r>
              <a:rPr lang="en-GB" sz="4000" spc="200" dirty="0">
                <a:solidFill>
                  <a:srgbClr val="585657"/>
                </a:solidFill>
                <a:uFill>
                  <a:solidFill>
                    <a:srgbClr val="000000"/>
                  </a:solidFill>
                </a:uFill>
                <a:latin typeface="Aileron Light"/>
              </a:rPr>
              <a:t> W,  </a:t>
            </a:r>
            <a:r>
              <a:rPr lang="en-GB" sz="4000" spc="200" dirty="0" err="1">
                <a:solidFill>
                  <a:srgbClr val="585657"/>
                </a:solidFill>
                <a:uFill>
                  <a:solidFill>
                    <a:srgbClr val="000000"/>
                  </a:solidFill>
                </a:uFill>
                <a:latin typeface="Aileron Light"/>
              </a:rPr>
              <a:t>Calini</a:t>
            </a:r>
            <a:r>
              <a:rPr lang="en-GB" sz="4000" spc="200" dirty="0">
                <a:solidFill>
                  <a:srgbClr val="585657"/>
                </a:solidFill>
                <a:uFill>
                  <a:solidFill>
                    <a:srgbClr val="000000"/>
                  </a:solidFill>
                </a:uFill>
                <a:latin typeface="Aileron Light"/>
              </a:rPr>
              <a:t> D, </a:t>
            </a:r>
            <a:r>
              <a:rPr lang="en-GB" sz="4000" spc="200" dirty="0" err="1">
                <a:solidFill>
                  <a:srgbClr val="585657"/>
                </a:solidFill>
                <a:uFill>
                  <a:solidFill>
                    <a:srgbClr val="000000"/>
                  </a:solidFill>
                </a:uFill>
                <a:latin typeface="Aileron Light"/>
              </a:rPr>
              <a:t>Agirre</a:t>
            </a:r>
            <a:r>
              <a:rPr lang="en-GB" sz="4000" spc="200" dirty="0">
                <a:solidFill>
                  <a:srgbClr val="585657"/>
                </a:solidFill>
                <a:uFill>
                  <a:solidFill>
                    <a:srgbClr val="000000"/>
                  </a:solidFill>
                </a:uFill>
                <a:latin typeface="Aileron Light"/>
              </a:rPr>
              <a:t> E,  </a:t>
            </a:r>
            <a:r>
              <a:rPr lang="en-GB" sz="4000" spc="200" dirty="0" err="1">
                <a:solidFill>
                  <a:srgbClr val="585657"/>
                </a:solidFill>
                <a:uFill>
                  <a:solidFill>
                    <a:srgbClr val="000000"/>
                  </a:solidFill>
                </a:uFill>
                <a:latin typeface="Aileron Light"/>
              </a:rPr>
              <a:t>Bryois</a:t>
            </a:r>
            <a:r>
              <a:rPr lang="en-GB" sz="4000" spc="200" dirty="0">
                <a:solidFill>
                  <a:srgbClr val="585657"/>
                </a:solidFill>
                <a:uFill>
                  <a:solidFill>
                    <a:srgbClr val="000000"/>
                  </a:solidFill>
                </a:uFill>
                <a:latin typeface="Aileron Light"/>
              </a:rPr>
              <a:t> J,  </a:t>
            </a:r>
            <a:r>
              <a:rPr lang="en-GB" sz="4000" spc="200" dirty="0" err="1">
                <a:solidFill>
                  <a:srgbClr val="585657"/>
                </a:solidFill>
                <a:uFill>
                  <a:solidFill>
                    <a:srgbClr val="000000"/>
                  </a:solidFill>
                </a:uFill>
                <a:latin typeface="Aileron Light"/>
              </a:rPr>
              <a:t>Jäkel</a:t>
            </a:r>
            <a:r>
              <a:rPr lang="en-GB" sz="4000" spc="200" dirty="0">
                <a:solidFill>
                  <a:srgbClr val="585657"/>
                </a:solidFill>
                <a:uFill>
                  <a:solidFill>
                    <a:srgbClr val="000000"/>
                  </a:solidFill>
                </a:uFill>
                <a:latin typeface="Aileron Light"/>
              </a:rPr>
              <a:t> S, </a:t>
            </a:r>
            <a:r>
              <a:rPr lang="en-GB" sz="4000" spc="200" dirty="0" err="1">
                <a:solidFill>
                  <a:srgbClr val="585657"/>
                </a:solidFill>
                <a:uFill>
                  <a:solidFill>
                    <a:srgbClr val="000000"/>
                  </a:solidFill>
                </a:uFill>
                <a:latin typeface="Aileron Light"/>
              </a:rPr>
              <a:t>Kukanja</a:t>
            </a:r>
            <a:r>
              <a:rPr lang="en-GB" sz="4000" spc="200" dirty="0">
                <a:solidFill>
                  <a:srgbClr val="585657"/>
                </a:solidFill>
                <a:uFill>
                  <a:solidFill>
                    <a:srgbClr val="000000"/>
                  </a:solidFill>
                </a:uFill>
                <a:latin typeface="Aileron Light"/>
              </a:rPr>
              <a:t> P,  </a:t>
            </a:r>
            <a:r>
              <a:rPr lang="en-GB" sz="4000" spc="200" dirty="0" err="1">
                <a:solidFill>
                  <a:srgbClr val="585657"/>
                </a:solidFill>
                <a:uFill>
                  <a:solidFill>
                    <a:srgbClr val="000000"/>
                  </a:solidFill>
                </a:uFill>
                <a:latin typeface="Aileron Light"/>
              </a:rPr>
              <a:t>Stokar-Regenscheit</a:t>
            </a:r>
            <a:r>
              <a:rPr lang="en-GB" sz="4000" spc="200" dirty="0">
                <a:solidFill>
                  <a:srgbClr val="585657"/>
                </a:solidFill>
                <a:uFill>
                  <a:solidFill>
                    <a:srgbClr val="000000"/>
                  </a:solidFill>
                </a:uFill>
                <a:latin typeface="Aileron Light"/>
              </a:rPr>
              <a:t> N, Ott V, Foo LC,  Collin L,  </a:t>
            </a:r>
            <a:r>
              <a:rPr lang="en-GB" sz="4000" spc="200" dirty="0" err="1">
                <a:solidFill>
                  <a:srgbClr val="585657"/>
                </a:solidFill>
                <a:uFill>
                  <a:solidFill>
                    <a:srgbClr val="000000"/>
                  </a:solidFill>
                </a:uFill>
                <a:latin typeface="Aileron Light"/>
              </a:rPr>
              <a:t>Schippling</a:t>
            </a:r>
            <a:r>
              <a:rPr lang="en-GB" sz="4000" spc="200" dirty="0">
                <a:solidFill>
                  <a:srgbClr val="585657"/>
                </a:solidFill>
                <a:uFill>
                  <a:solidFill>
                    <a:srgbClr val="000000"/>
                  </a:solidFill>
                </a:uFill>
                <a:latin typeface="Aileron Light"/>
              </a:rPr>
              <a:t> S, </a:t>
            </a:r>
            <a:r>
              <a:rPr lang="en-GB" sz="4000" spc="200" dirty="0" err="1">
                <a:solidFill>
                  <a:srgbClr val="585657"/>
                </a:solidFill>
                <a:uFill>
                  <a:solidFill>
                    <a:srgbClr val="000000"/>
                  </a:solidFill>
                </a:uFill>
                <a:latin typeface="Aileron Light"/>
              </a:rPr>
              <a:t>Urich</a:t>
            </a:r>
            <a:r>
              <a:rPr lang="en-GB" sz="4000" spc="200" dirty="0">
                <a:solidFill>
                  <a:srgbClr val="585657"/>
                </a:solidFill>
                <a:uFill>
                  <a:solidFill>
                    <a:srgbClr val="000000"/>
                  </a:solidFill>
                </a:uFill>
                <a:latin typeface="Aileron Light"/>
              </a:rPr>
              <a:t> E, </a:t>
            </a:r>
            <a:r>
              <a:rPr lang="en-GB" sz="4000" spc="200" dirty="0" err="1">
                <a:solidFill>
                  <a:srgbClr val="585657"/>
                </a:solidFill>
                <a:uFill>
                  <a:solidFill>
                    <a:srgbClr val="000000"/>
                  </a:solidFill>
                </a:uFill>
                <a:latin typeface="Aileron Light"/>
              </a:rPr>
              <a:t>Nutma</a:t>
            </a:r>
            <a:r>
              <a:rPr lang="en-GB" sz="4000" spc="200" dirty="0">
                <a:solidFill>
                  <a:srgbClr val="585657"/>
                </a:solidFill>
                <a:uFill>
                  <a:solidFill>
                    <a:srgbClr val="000000"/>
                  </a:solidFill>
                </a:uFill>
                <a:latin typeface="Aileron Light"/>
              </a:rPr>
              <a:t> E,  </a:t>
            </a:r>
            <a:r>
              <a:rPr lang="en-GB" sz="4000" spc="200" dirty="0" err="1">
                <a:solidFill>
                  <a:srgbClr val="585657"/>
                </a:solidFill>
                <a:uFill>
                  <a:solidFill>
                    <a:srgbClr val="000000"/>
                  </a:solidFill>
                </a:uFill>
                <a:latin typeface="Aileron Light"/>
              </a:rPr>
              <a:t>Marzin</a:t>
            </a:r>
            <a:r>
              <a:rPr lang="en-GB" sz="4000" spc="200" dirty="0">
                <a:solidFill>
                  <a:srgbClr val="585657"/>
                </a:solidFill>
                <a:uFill>
                  <a:solidFill>
                    <a:srgbClr val="000000"/>
                  </a:solidFill>
                </a:uFill>
                <a:latin typeface="Aileron Light"/>
              </a:rPr>
              <a:t> M,  Amor S,  Magliozzi R, </a:t>
            </a:r>
            <a:r>
              <a:rPr lang="en-GB" sz="4000" spc="200" dirty="0" err="1">
                <a:solidFill>
                  <a:srgbClr val="585657"/>
                </a:solidFill>
                <a:uFill>
                  <a:solidFill>
                    <a:srgbClr val="000000"/>
                  </a:solidFill>
                </a:uFill>
                <a:latin typeface="Aileron Light"/>
              </a:rPr>
              <a:t>Heidari</a:t>
            </a:r>
            <a:r>
              <a:rPr lang="en-GB" sz="4000" spc="200" dirty="0">
                <a:solidFill>
                  <a:srgbClr val="585657"/>
                </a:solidFill>
                <a:uFill>
                  <a:solidFill>
                    <a:srgbClr val="000000"/>
                  </a:solidFill>
                </a:uFill>
                <a:latin typeface="Aileron Light"/>
              </a:rPr>
              <a:t> E,  Robinson MD, </a:t>
            </a:r>
            <a:r>
              <a:rPr lang="en-GB" sz="4000" spc="200" dirty="0" err="1">
                <a:solidFill>
                  <a:srgbClr val="585657"/>
                </a:solidFill>
                <a:uFill>
                  <a:solidFill>
                    <a:srgbClr val="000000"/>
                  </a:solidFill>
                </a:uFill>
                <a:latin typeface="Aileron Light"/>
              </a:rPr>
              <a:t>ffrench</a:t>
            </a:r>
            <a:r>
              <a:rPr lang="en-GB" sz="4000" spc="200" dirty="0">
                <a:solidFill>
                  <a:srgbClr val="585657"/>
                </a:solidFill>
                <a:uFill>
                  <a:solidFill>
                    <a:srgbClr val="000000"/>
                  </a:solidFill>
                </a:uFill>
                <a:latin typeface="Aileron Light"/>
              </a:rPr>
              <a:t>-Constant C*, Castelo-Branco G*, Williams A*, Malhotra D*. </a:t>
            </a:r>
            <a:r>
              <a:rPr lang="en-GB" sz="4000" spc="200" dirty="0">
                <a:solidFill>
                  <a:srgbClr val="585657"/>
                </a:solidFill>
                <a:uFill>
                  <a:solidFill>
                    <a:srgbClr val="000000"/>
                  </a:solidFill>
                </a:uFill>
                <a:latin typeface="Aileron Light"/>
                <a:hlinkClick r:id="rId2">
                  <a:extLst>
                    <a:ext uri="{A12FA001-AC4F-418D-AE19-62706E023703}">
                      <ahyp:hlinkClr xmlns:ahyp="http://schemas.microsoft.com/office/drawing/2018/hyperlinkcolor" val="tx"/>
                    </a:ext>
                  </a:extLst>
                </a:hlinkClick>
              </a:rPr>
              <a:t>Single nuclei </a:t>
            </a:r>
            <a:r>
              <a:rPr lang="en-GB" sz="4000" spc="200" dirty="0" err="1">
                <a:solidFill>
                  <a:srgbClr val="585657"/>
                </a:solidFill>
                <a:uFill>
                  <a:solidFill>
                    <a:srgbClr val="000000"/>
                  </a:solidFill>
                </a:uFill>
                <a:latin typeface="Aileron Light"/>
                <a:hlinkClick r:id="rId2">
                  <a:extLst>
                    <a:ext uri="{A12FA001-AC4F-418D-AE19-62706E023703}">
                      <ahyp:hlinkClr xmlns:ahyp="http://schemas.microsoft.com/office/drawing/2018/hyperlinkcolor" val="tx"/>
                    </a:ext>
                  </a:extLst>
                </a:hlinkClick>
              </a:rPr>
              <a:t>RNAseq</a:t>
            </a:r>
            <a:r>
              <a:rPr lang="en-GB" sz="4000" spc="200" dirty="0">
                <a:solidFill>
                  <a:srgbClr val="585657"/>
                </a:solidFill>
                <a:uFill>
                  <a:solidFill>
                    <a:srgbClr val="000000"/>
                  </a:solidFill>
                </a:uFill>
                <a:latin typeface="Aileron Light"/>
                <a:hlinkClick r:id="rId2">
                  <a:extLst>
                    <a:ext uri="{A12FA001-AC4F-418D-AE19-62706E023703}">
                      <ahyp:hlinkClr xmlns:ahyp="http://schemas.microsoft.com/office/drawing/2018/hyperlinkcolor" val="tx"/>
                    </a:ext>
                  </a:extLst>
                </a:hlinkClick>
              </a:rPr>
              <a:t> stratifies multiple sclerosis patients into three distinct white matter glia responses</a:t>
            </a:r>
            <a:r>
              <a:rPr lang="en-GB" sz="4000" spc="200" dirty="0">
                <a:solidFill>
                  <a:srgbClr val="585657"/>
                </a:solidFill>
                <a:uFill>
                  <a:solidFill>
                    <a:srgbClr val="000000"/>
                  </a:solidFill>
                </a:uFill>
                <a:latin typeface="Aileron Light"/>
              </a:rPr>
              <a:t> </a:t>
            </a:r>
            <a:r>
              <a:rPr lang="en-GB" sz="4000" spc="200" dirty="0" err="1">
                <a:solidFill>
                  <a:srgbClr val="585657"/>
                </a:solidFill>
                <a:uFill>
                  <a:solidFill>
                    <a:srgbClr val="000000"/>
                  </a:solidFill>
                </a:uFill>
                <a:latin typeface="Aileron Light"/>
              </a:rPr>
              <a:t>bioRxiv</a:t>
            </a:r>
            <a:r>
              <a:rPr lang="en-GB" sz="4000" spc="200" dirty="0">
                <a:solidFill>
                  <a:srgbClr val="585657"/>
                </a:solidFill>
                <a:uFill>
                  <a:solidFill>
                    <a:srgbClr val="000000"/>
                  </a:solidFill>
                </a:uFill>
                <a:latin typeface="Aileron Light"/>
              </a:rPr>
              <a:t> 2022.04.06.487263;  * equal last author </a:t>
            </a:r>
            <a:r>
              <a:rPr lang="en-GB" sz="4000" spc="200" dirty="0" err="1">
                <a:solidFill>
                  <a:srgbClr val="585657"/>
                </a:solidFill>
                <a:uFill>
                  <a:solidFill>
                    <a:srgbClr val="000000"/>
                  </a:solidFill>
                </a:uFill>
                <a:latin typeface="Aileron Light"/>
              </a:rPr>
              <a:t>doi</a:t>
            </a:r>
            <a:r>
              <a:rPr lang="en-GB" sz="4000" spc="200" dirty="0">
                <a:solidFill>
                  <a:srgbClr val="585657"/>
                </a:solidFill>
                <a:uFill>
                  <a:solidFill>
                    <a:srgbClr val="000000"/>
                  </a:solidFill>
                </a:uFill>
                <a:latin typeface="Aileron Light"/>
              </a:rPr>
              <a:t>: </a:t>
            </a:r>
            <a:r>
              <a:rPr lang="en-GB" sz="4000" spc="200" dirty="0">
                <a:solidFill>
                  <a:srgbClr val="585657"/>
                </a:solidFill>
                <a:uFill>
                  <a:solidFill>
                    <a:srgbClr val="000000"/>
                  </a:solidFill>
                </a:uFill>
                <a:latin typeface="Aileron Light"/>
                <a:hlinkClick r:id="rId3">
                  <a:extLst>
                    <a:ext uri="{A12FA001-AC4F-418D-AE19-62706E023703}">
                      <ahyp:hlinkClr xmlns:ahyp="http://schemas.microsoft.com/office/drawing/2018/hyperlinkcolor" val="tx"/>
                    </a:ext>
                  </a:extLst>
                </a:hlinkClick>
              </a:rPr>
              <a:t>https://doi.org/10.1101/2022.04.06.487263</a:t>
            </a:r>
            <a:r>
              <a:rPr lang="en-GB" sz="4000" spc="200" dirty="0">
                <a:solidFill>
                  <a:srgbClr val="585657"/>
                </a:solidFill>
                <a:uFill>
                  <a:solidFill>
                    <a:srgbClr val="000000"/>
                  </a:solidFill>
                </a:uFill>
                <a:latin typeface="Aileron Light"/>
              </a:rPr>
              <a:t> </a:t>
            </a:r>
          </a:p>
          <a:p>
            <a:pPr algn="l"/>
            <a:endParaRPr lang="es-ES" sz="4000" spc="200" dirty="0">
              <a:solidFill>
                <a:srgbClr val="585657"/>
              </a:solidFill>
              <a:uFill>
                <a:solidFill>
                  <a:srgbClr val="000000"/>
                </a:solidFill>
              </a:uFill>
              <a:latin typeface="Aileron Light"/>
            </a:endParaRPr>
          </a:p>
          <a:p>
            <a:pPr algn="l"/>
            <a:r>
              <a:rPr lang="en-GB" sz="4000" spc="200" dirty="0">
                <a:solidFill>
                  <a:srgbClr val="585657"/>
                </a:solidFill>
                <a:uFill>
                  <a:solidFill>
                    <a:srgbClr val="000000"/>
                  </a:solidFill>
                </a:uFill>
                <a:latin typeface="Aileron Light"/>
              </a:rPr>
              <a:t>Seeker LA, </a:t>
            </a:r>
            <a:r>
              <a:rPr lang="en-GB" sz="4000" spc="200" dirty="0" err="1">
                <a:solidFill>
                  <a:srgbClr val="585657"/>
                </a:solidFill>
                <a:uFill>
                  <a:solidFill>
                    <a:srgbClr val="000000"/>
                  </a:solidFill>
                </a:uFill>
                <a:latin typeface="Aileron Light"/>
              </a:rPr>
              <a:t>Bestard-Cuche</a:t>
            </a:r>
            <a:r>
              <a:rPr lang="en-GB" sz="4000" spc="200" dirty="0">
                <a:solidFill>
                  <a:srgbClr val="585657"/>
                </a:solidFill>
                <a:uFill>
                  <a:solidFill>
                    <a:srgbClr val="000000"/>
                  </a:solidFill>
                </a:uFill>
                <a:latin typeface="Aileron Light"/>
              </a:rPr>
              <a:t> N, </a:t>
            </a:r>
            <a:r>
              <a:rPr lang="en-GB" sz="4000" spc="200" dirty="0" err="1">
                <a:solidFill>
                  <a:srgbClr val="585657"/>
                </a:solidFill>
                <a:uFill>
                  <a:solidFill>
                    <a:srgbClr val="000000"/>
                  </a:solidFill>
                </a:uFill>
                <a:latin typeface="Aileron Light"/>
              </a:rPr>
              <a:t>Jäkel</a:t>
            </a:r>
            <a:r>
              <a:rPr lang="en-GB" sz="4000" spc="200" dirty="0">
                <a:solidFill>
                  <a:srgbClr val="585657"/>
                </a:solidFill>
                <a:uFill>
                  <a:solidFill>
                    <a:srgbClr val="000000"/>
                  </a:solidFill>
                </a:uFill>
                <a:latin typeface="Aileron Light"/>
              </a:rPr>
              <a:t> S, </a:t>
            </a:r>
            <a:r>
              <a:rPr lang="en-GB" sz="4000" spc="200" dirty="0" err="1">
                <a:solidFill>
                  <a:srgbClr val="585657"/>
                </a:solidFill>
                <a:uFill>
                  <a:solidFill>
                    <a:srgbClr val="000000"/>
                  </a:solidFill>
                </a:uFill>
                <a:latin typeface="Aileron Light"/>
              </a:rPr>
              <a:t>Kazakou</a:t>
            </a:r>
            <a:r>
              <a:rPr lang="en-GB" sz="4000" spc="200" dirty="0">
                <a:solidFill>
                  <a:srgbClr val="585657"/>
                </a:solidFill>
                <a:uFill>
                  <a:solidFill>
                    <a:srgbClr val="000000"/>
                  </a:solidFill>
                </a:uFill>
                <a:latin typeface="Aileron Light"/>
              </a:rPr>
              <a:t> NL, </a:t>
            </a:r>
            <a:r>
              <a:rPr lang="en-GB" sz="4000" spc="200" dirty="0" err="1">
                <a:solidFill>
                  <a:srgbClr val="585657"/>
                </a:solidFill>
                <a:uFill>
                  <a:solidFill>
                    <a:srgbClr val="000000"/>
                  </a:solidFill>
                </a:uFill>
                <a:latin typeface="Aileron Light"/>
              </a:rPr>
              <a:t>Bøstrand</a:t>
            </a:r>
            <a:r>
              <a:rPr lang="en-GB" sz="4000" spc="200" dirty="0">
                <a:solidFill>
                  <a:srgbClr val="585657"/>
                </a:solidFill>
                <a:uFill>
                  <a:solidFill>
                    <a:srgbClr val="000000"/>
                  </a:solidFill>
                </a:uFill>
                <a:latin typeface="Aileron Light"/>
              </a:rPr>
              <a:t> SMK, Wagstaff LJ, </a:t>
            </a:r>
            <a:r>
              <a:rPr lang="en-GB" sz="4000" spc="200" dirty="0" err="1">
                <a:solidFill>
                  <a:srgbClr val="585657"/>
                </a:solidFill>
                <a:uFill>
                  <a:solidFill>
                    <a:srgbClr val="000000"/>
                  </a:solidFill>
                </a:uFill>
                <a:latin typeface="Aileron Light"/>
              </a:rPr>
              <a:t>Cholewa-Waclaw</a:t>
            </a:r>
            <a:r>
              <a:rPr lang="en-GB" sz="4000" spc="200" dirty="0">
                <a:solidFill>
                  <a:srgbClr val="585657"/>
                </a:solidFill>
                <a:uFill>
                  <a:solidFill>
                    <a:srgbClr val="000000"/>
                  </a:solidFill>
                </a:uFill>
                <a:latin typeface="Aileron Light"/>
              </a:rPr>
              <a:t> J, Kilpatrick AM, Van </a:t>
            </a:r>
            <a:r>
              <a:rPr lang="en-GB" sz="4000" spc="200" dirty="0" err="1">
                <a:solidFill>
                  <a:srgbClr val="585657"/>
                </a:solidFill>
                <a:uFill>
                  <a:solidFill>
                    <a:srgbClr val="000000"/>
                  </a:solidFill>
                </a:uFill>
                <a:latin typeface="Aileron Light"/>
              </a:rPr>
              <a:t>Bruggen</a:t>
            </a:r>
            <a:r>
              <a:rPr lang="en-GB" sz="4000" spc="200" dirty="0">
                <a:solidFill>
                  <a:srgbClr val="585657"/>
                </a:solidFill>
                <a:uFill>
                  <a:solidFill>
                    <a:srgbClr val="000000"/>
                  </a:solidFill>
                </a:uFill>
                <a:latin typeface="Aileron Light"/>
              </a:rPr>
              <a:t> D, </a:t>
            </a:r>
            <a:r>
              <a:rPr lang="en-GB" sz="4000" spc="200" dirty="0" err="1">
                <a:solidFill>
                  <a:srgbClr val="585657"/>
                </a:solidFill>
                <a:uFill>
                  <a:solidFill>
                    <a:srgbClr val="000000"/>
                  </a:solidFill>
                </a:uFill>
                <a:latin typeface="Aileron Light"/>
              </a:rPr>
              <a:t>Kabbe</a:t>
            </a:r>
            <a:r>
              <a:rPr lang="en-GB" sz="4000" spc="200" dirty="0">
                <a:solidFill>
                  <a:srgbClr val="585657"/>
                </a:solidFill>
                <a:uFill>
                  <a:solidFill>
                    <a:srgbClr val="000000"/>
                  </a:solidFill>
                </a:uFill>
                <a:latin typeface="Aileron Light"/>
              </a:rPr>
              <a:t> M, </a:t>
            </a:r>
            <a:r>
              <a:rPr lang="en-GB" sz="4000" spc="200" dirty="0" err="1">
                <a:solidFill>
                  <a:srgbClr val="585657"/>
                </a:solidFill>
                <a:uFill>
                  <a:solidFill>
                    <a:srgbClr val="000000"/>
                  </a:solidFill>
                </a:uFill>
                <a:latin typeface="Aileron Light"/>
              </a:rPr>
              <a:t>Baldivia</a:t>
            </a:r>
            <a:r>
              <a:rPr lang="en-GB" sz="4000" spc="200" dirty="0">
                <a:solidFill>
                  <a:srgbClr val="585657"/>
                </a:solidFill>
                <a:uFill>
                  <a:solidFill>
                    <a:srgbClr val="000000"/>
                  </a:solidFill>
                </a:uFill>
                <a:latin typeface="Aileron Light"/>
              </a:rPr>
              <a:t> Pohl F, Moslehi Z, Henderson NC, </a:t>
            </a:r>
            <a:r>
              <a:rPr lang="en-GB" sz="4000" spc="200" dirty="0" err="1">
                <a:solidFill>
                  <a:srgbClr val="585657"/>
                </a:solidFill>
                <a:uFill>
                  <a:solidFill>
                    <a:srgbClr val="000000"/>
                  </a:solidFill>
                </a:uFill>
                <a:latin typeface="Aileron Light"/>
              </a:rPr>
              <a:t>Vallejos</a:t>
            </a:r>
            <a:r>
              <a:rPr lang="en-GB" sz="4000" spc="200" dirty="0">
                <a:solidFill>
                  <a:srgbClr val="585657"/>
                </a:solidFill>
                <a:uFill>
                  <a:solidFill>
                    <a:srgbClr val="000000"/>
                  </a:solidFill>
                </a:uFill>
                <a:latin typeface="Aileron Light"/>
              </a:rPr>
              <a:t> CA, La </a:t>
            </a:r>
            <a:r>
              <a:rPr lang="en-GB" sz="4000" spc="200" dirty="0" err="1">
                <a:solidFill>
                  <a:srgbClr val="585657"/>
                </a:solidFill>
                <a:uFill>
                  <a:solidFill>
                    <a:srgbClr val="000000"/>
                  </a:solidFill>
                </a:uFill>
                <a:latin typeface="Aileron Light"/>
              </a:rPr>
              <a:t>Manno</a:t>
            </a:r>
            <a:r>
              <a:rPr lang="en-GB" sz="4000" spc="200" dirty="0">
                <a:solidFill>
                  <a:srgbClr val="585657"/>
                </a:solidFill>
                <a:uFill>
                  <a:solidFill>
                    <a:srgbClr val="000000"/>
                  </a:solidFill>
                </a:uFill>
                <a:latin typeface="Aileron Light"/>
              </a:rPr>
              <a:t> G, Castelo-Branco G, Williams A. Brain matters: unveiling the distinct contributions of region, age, and sex to glia diversity and CNS function. Acta </a:t>
            </a:r>
            <a:r>
              <a:rPr lang="en-GB" sz="4000" spc="200" dirty="0" err="1">
                <a:solidFill>
                  <a:srgbClr val="585657"/>
                </a:solidFill>
                <a:uFill>
                  <a:solidFill>
                    <a:srgbClr val="000000"/>
                  </a:solidFill>
                </a:uFill>
                <a:latin typeface="Aileron Light"/>
              </a:rPr>
              <a:t>Neuropathol</a:t>
            </a:r>
            <a:r>
              <a:rPr lang="en-GB" sz="4000" spc="200" dirty="0">
                <a:solidFill>
                  <a:srgbClr val="585657"/>
                </a:solidFill>
                <a:uFill>
                  <a:solidFill>
                    <a:srgbClr val="000000"/>
                  </a:solidFill>
                </a:uFill>
                <a:latin typeface="Aileron Light"/>
              </a:rPr>
              <a:t> </a:t>
            </a:r>
            <a:r>
              <a:rPr lang="en-GB" sz="4000" spc="200" dirty="0" err="1">
                <a:solidFill>
                  <a:srgbClr val="585657"/>
                </a:solidFill>
                <a:uFill>
                  <a:solidFill>
                    <a:srgbClr val="000000"/>
                  </a:solidFill>
                </a:uFill>
                <a:latin typeface="Aileron Light"/>
              </a:rPr>
              <a:t>Commun</a:t>
            </a:r>
            <a:r>
              <a:rPr lang="en-GB" sz="4000" spc="200" dirty="0">
                <a:solidFill>
                  <a:srgbClr val="585657"/>
                </a:solidFill>
                <a:uFill>
                  <a:solidFill>
                    <a:srgbClr val="000000"/>
                  </a:solidFill>
                </a:uFill>
                <a:latin typeface="Aileron Light"/>
              </a:rPr>
              <a:t>. 2023 May 22;11(1):84. </a:t>
            </a:r>
            <a:r>
              <a:rPr lang="en-GB" sz="4000" spc="200" dirty="0" err="1">
                <a:solidFill>
                  <a:srgbClr val="585657"/>
                </a:solidFill>
                <a:uFill>
                  <a:solidFill>
                    <a:srgbClr val="000000"/>
                  </a:solidFill>
                </a:uFill>
                <a:latin typeface="Aileron Light"/>
              </a:rPr>
              <a:t>doi</a:t>
            </a:r>
            <a:r>
              <a:rPr lang="en-GB" sz="4000" spc="200" dirty="0">
                <a:solidFill>
                  <a:srgbClr val="585657"/>
                </a:solidFill>
                <a:uFill>
                  <a:solidFill>
                    <a:srgbClr val="000000"/>
                  </a:solidFill>
                </a:uFill>
                <a:latin typeface="Aileron Light"/>
              </a:rPr>
              <a:t>: 10.1186/s40478-023-01568-z. </a:t>
            </a:r>
          </a:p>
          <a:p>
            <a:pPr algn="l"/>
            <a:endParaRPr lang="es-ES" sz="4000" spc="200" dirty="0">
              <a:solidFill>
                <a:srgbClr val="585657"/>
              </a:solidFill>
              <a:uFill>
                <a:solidFill>
                  <a:srgbClr val="000000"/>
                </a:solidFill>
              </a:uFill>
              <a:latin typeface="Aileron Light"/>
            </a:endParaRPr>
          </a:p>
          <a:p>
            <a:pPr algn="l"/>
            <a:r>
              <a:rPr lang="en-GB" sz="4000" spc="200" dirty="0">
                <a:solidFill>
                  <a:srgbClr val="585657"/>
                </a:solidFill>
                <a:uFill>
                  <a:solidFill>
                    <a:srgbClr val="000000"/>
                  </a:solidFill>
                </a:uFill>
                <a:latin typeface="Aileron Light"/>
              </a:rPr>
              <a:t>Quick S, Procter TV,  Moss J,  Lawson A,  Baker S, Walton M,  Mohammad M,  </a:t>
            </a:r>
            <a:r>
              <a:rPr lang="en-GB" sz="4000" spc="200" dirty="0" err="1">
                <a:solidFill>
                  <a:srgbClr val="585657"/>
                </a:solidFill>
                <a:uFill>
                  <a:solidFill>
                    <a:srgbClr val="000000"/>
                  </a:solidFill>
                </a:uFill>
                <a:latin typeface="Aileron Light"/>
              </a:rPr>
              <a:t>Mungall</a:t>
            </a:r>
            <a:r>
              <a:rPr lang="en-GB" sz="4000" spc="200" dirty="0">
                <a:solidFill>
                  <a:srgbClr val="585657"/>
                </a:solidFill>
                <a:uFill>
                  <a:solidFill>
                    <a:srgbClr val="000000"/>
                  </a:solidFill>
                </a:uFill>
                <a:latin typeface="Aileron Light"/>
              </a:rPr>
              <a:t> W, </a:t>
            </a:r>
            <a:r>
              <a:rPr lang="en-GB" sz="4000" spc="200" dirty="0" err="1">
                <a:solidFill>
                  <a:srgbClr val="585657"/>
                </a:solidFill>
                <a:uFill>
                  <a:solidFill>
                    <a:srgbClr val="000000"/>
                  </a:solidFill>
                </a:uFill>
                <a:latin typeface="Aileron Light"/>
              </a:rPr>
              <a:t>Onishi</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Tobola</a:t>
            </a:r>
            <a:r>
              <a:rPr lang="en-GB" sz="4000" spc="200" dirty="0">
                <a:solidFill>
                  <a:srgbClr val="585657"/>
                </a:solidFill>
                <a:uFill>
                  <a:solidFill>
                    <a:srgbClr val="000000"/>
                  </a:solidFill>
                </a:uFill>
                <a:latin typeface="Aileron Light"/>
              </a:rPr>
              <a:t> Z,  Stringer M, Jansen MA,  </a:t>
            </a:r>
            <a:r>
              <a:rPr lang="en-GB" sz="4000" spc="200" dirty="0" err="1">
                <a:solidFill>
                  <a:srgbClr val="585657"/>
                </a:solidFill>
                <a:uFill>
                  <a:solidFill>
                    <a:srgbClr val="000000"/>
                  </a:solidFill>
                </a:uFill>
                <a:latin typeface="Aileron Light"/>
              </a:rPr>
              <a:t>Vallatos</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Giarratano</a:t>
            </a:r>
            <a:r>
              <a:rPr lang="en-GB" sz="4000" spc="200" dirty="0">
                <a:solidFill>
                  <a:srgbClr val="585657"/>
                </a:solidFill>
                <a:uFill>
                  <a:solidFill>
                    <a:srgbClr val="000000"/>
                  </a:solidFill>
                </a:uFill>
                <a:latin typeface="Aileron Light"/>
              </a:rPr>
              <a:t> Y,  </a:t>
            </a:r>
            <a:r>
              <a:rPr lang="en-GB" sz="4000" spc="200" dirty="0" err="1">
                <a:solidFill>
                  <a:srgbClr val="585657"/>
                </a:solidFill>
                <a:uFill>
                  <a:solidFill>
                    <a:srgbClr val="000000"/>
                  </a:solidFill>
                </a:uFill>
                <a:latin typeface="Aileron Light"/>
              </a:rPr>
              <a:t>Bernabeu</a:t>
            </a:r>
            <a:r>
              <a:rPr lang="en-GB" sz="4000" spc="200" dirty="0">
                <a:solidFill>
                  <a:srgbClr val="585657"/>
                </a:solidFill>
                <a:uFill>
                  <a:solidFill>
                    <a:srgbClr val="000000"/>
                  </a:solidFill>
                </a:uFill>
                <a:latin typeface="Aileron Light"/>
              </a:rPr>
              <a:t> MO,  Wardlaw JM, Williams AC. An intrinsic endothelial dysfunction causes cerebral small vessel disease. Acta </a:t>
            </a:r>
            <a:r>
              <a:rPr lang="en-GB" sz="4000" spc="200" dirty="0" err="1">
                <a:solidFill>
                  <a:srgbClr val="585657"/>
                </a:solidFill>
                <a:uFill>
                  <a:solidFill>
                    <a:srgbClr val="000000"/>
                  </a:solidFill>
                </a:uFill>
                <a:latin typeface="Aileron Light"/>
              </a:rPr>
              <a:t>Neuropathol</a:t>
            </a:r>
            <a:r>
              <a:rPr lang="en-GB" sz="4000" spc="200" dirty="0">
                <a:solidFill>
                  <a:srgbClr val="585657"/>
                </a:solidFill>
                <a:uFill>
                  <a:solidFill>
                    <a:srgbClr val="000000"/>
                  </a:solidFill>
                </a:uFill>
                <a:latin typeface="Aileron Light"/>
              </a:rPr>
              <a:t>. 2022 May 30. </a:t>
            </a:r>
            <a:r>
              <a:rPr lang="en-GB" sz="4000" spc="200" dirty="0" err="1">
                <a:solidFill>
                  <a:srgbClr val="585657"/>
                </a:solidFill>
                <a:uFill>
                  <a:solidFill>
                    <a:srgbClr val="000000"/>
                  </a:solidFill>
                </a:uFill>
                <a:latin typeface="Aileron Light"/>
              </a:rPr>
              <a:t>doi</a:t>
            </a:r>
            <a:r>
              <a:rPr lang="en-GB" sz="4000" spc="200" dirty="0">
                <a:solidFill>
                  <a:srgbClr val="585657"/>
                </a:solidFill>
                <a:uFill>
                  <a:solidFill>
                    <a:srgbClr val="000000"/>
                  </a:solidFill>
                </a:uFill>
                <a:latin typeface="Aileron Light"/>
              </a:rPr>
              <a:t>: 10.1007/s00401-022-02441-4.</a:t>
            </a:r>
          </a:p>
          <a:p>
            <a:pPr algn="l"/>
            <a:endParaRPr lang="es-ES" sz="4000" spc="200" dirty="0">
              <a:solidFill>
                <a:srgbClr val="585657"/>
              </a:solidFill>
              <a:uFill>
                <a:solidFill>
                  <a:srgbClr val="000000"/>
                </a:solidFill>
              </a:uFill>
              <a:latin typeface="Aileron Light"/>
            </a:endParaRPr>
          </a:p>
          <a:p>
            <a:pPr algn="l"/>
            <a:r>
              <a:rPr lang="en-GB" sz="4000" spc="200" dirty="0">
                <a:solidFill>
                  <a:srgbClr val="585657"/>
                </a:solidFill>
                <a:uFill>
                  <a:solidFill>
                    <a:srgbClr val="000000"/>
                  </a:solidFill>
                </a:uFill>
                <a:latin typeface="Aileron Light"/>
              </a:rPr>
              <a:t>Neely SA, Williamson JM, </a:t>
            </a:r>
            <a:r>
              <a:rPr lang="en-GB" sz="4000" spc="200" dirty="0" err="1">
                <a:solidFill>
                  <a:srgbClr val="585657"/>
                </a:solidFill>
                <a:uFill>
                  <a:solidFill>
                    <a:srgbClr val="000000"/>
                  </a:solidFill>
                </a:uFill>
                <a:latin typeface="Aileron Light"/>
              </a:rPr>
              <a:t>Klingseisen</a:t>
            </a:r>
            <a:r>
              <a:rPr lang="en-GB" sz="4000" spc="200" dirty="0">
                <a:solidFill>
                  <a:srgbClr val="585657"/>
                </a:solidFill>
                <a:uFill>
                  <a:solidFill>
                    <a:srgbClr val="000000"/>
                  </a:solidFill>
                </a:uFill>
                <a:latin typeface="Aileron Light"/>
              </a:rPr>
              <a:t> A, </a:t>
            </a:r>
            <a:r>
              <a:rPr lang="en-GB" sz="4000" spc="200" dirty="0" err="1">
                <a:solidFill>
                  <a:srgbClr val="585657"/>
                </a:solidFill>
                <a:uFill>
                  <a:solidFill>
                    <a:srgbClr val="000000"/>
                  </a:solidFill>
                </a:uFill>
                <a:latin typeface="Aileron Light"/>
              </a:rPr>
              <a:t>Zoupi</a:t>
            </a:r>
            <a:r>
              <a:rPr lang="en-GB" sz="4000" spc="200" dirty="0">
                <a:solidFill>
                  <a:srgbClr val="585657"/>
                </a:solidFill>
                <a:uFill>
                  <a:solidFill>
                    <a:srgbClr val="000000"/>
                  </a:solidFill>
                </a:uFill>
                <a:latin typeface="Aileron Light"/>
              </a:rPr>
              <a:t> L, Early JJ, Williams A, Lyons DA. New oligodendrocytes exhibit more abundant and accurate myelin regeneration than those that survive demyelination. Nat </a:t>
            </a:r>
            <a:r>
              <a:rPr lang="en-GB" sz="4000" spc="200" dirty="0" err="1">
                <a:solidFill>
                  <a:srgbClr val="585657"/>
                </a:solidFill>
                <a:uFill>
                  <a:solidFill>
                    <a:srgbClr val="000000"/>
                  </a:solidFill>
                </a:uFill>
                <a:latin typeface="Aileron Light"/>
              </a:rPr>
              <a:t>Neurosci</a:t>
            </a:r>
            <a:r>
              <a:rPr lang="en-GB" sz="4000" spc="200" dirty="0">
                <a:solidFill>
                  <a:srgbClr val="585657"/>
                </a:solidFill>
                <a:uFill>
                  <a:solidFill>
                    <a:srgbClr val="000000"/>
                  </a:solidFill>
                </a:uFill>
                <a:latin typeface="Aileron Light"/>
              </a:rPr>
              <a:t>. 2022 Apr;25(4):415-420. </a:t>
            </a:r>
            <a:r>
              <a:rPr lang="en-GB" sz="4000" spc="200" dirty="0" err="1">
                <a:solidFill>
                  <a:srgbClr val="585657"/>
                </a:solidFill>
                <a:uFill>
                  <a:solidFill>
                    <a:srgbClr val="000000"/>
                  </a:solidFill>
                </a:uFill>
                <a:latin typeface="Aileron Light"/>
              </a:rPr>
              <a:t>doi</a:t>
            </a:r>
            <a:r>
              <a:rPr lang="en-GB" sz="4000" spc="200" dirty="0">
                <a:solidFill>
                  <a:srgbClr val="585657"/>
                </a:solidFill>
                <a:uFill>
                  <a:solidFill>
                    <a:srgbClr val="000000"/>
                  </a:solidFill>
                </a:uFill>
                <a:latin typeface="Aileron Light"/>
              </a:rPr>
              <a:t>: 10.1038/s41593-021-01009-x. </a:t>
            </a:r>
            <a:r>
              <a:rPr lang="en-GB" sz="4000" spc="200" dirty="0" err="1">
                <a:solidFill>
                  <a:srgbClr val="585657"/>
                </a:solidFill>
                <a:uFill>
                  <a:solidFill>
                    <a:srgbClr val="000000"/>
                  </a:solidFill>
                </a:uFill>
                <a:latin typeface="Aileron Light"/>
              </a:rPr>
              <a:t>Epub</a:t>
            </a:r>
            <a:r>
              <a:rPr lang="en-GB" sz="4000" spc="200" dirty="0">
                <a:solidFill>
                  <a:srgbClr val="585657"/>
                </a:solidFill>
                <a:uFill>
                  <a:solidFill>
                    <a:srgbClr val="000000"/>
                  </a:solidFill>
                </a:uFill>
                <a:latin typeface="Aileron Light"/>
              </a:rPr>
              <a:t> 2022 Feb 14. PMID: 35165460; PMCID: PMC7612594.</a:t>
            </a:r>
            <a:endParaRPr lang="es-ES" sz="4000" spc="200" dirty="0">
              <a:solidFill>
                <a:srgbClr val="585657"/>
              </a:solidFill>
              <a:uFill>
                <a:solidFill>
                  <a:srgbClr val="000000"/>
                </a:solidFill>
              </a:uFill>
              <a:latin typeface="Aileron Light"/>
            </a:endParaRPr>
          </a:p>
          <a:p>
            <a:pPr algn="just"/>
            <a:endParaRPr lang="es-ES" sz="4000" spc="200" dirty="0">
              <a:solidFill>
                <a:srgbClr val="585657"/>
              </a:solidFill>
              <a:uFill>
                <a:solidFill>
                  <a:srgbClr val="000000"/>
                </a:solidFill>
              </a:uFill>
              <a:latin typeface="Aileron Light"/>
              <a:sym typeface="Aileron Light"/>
            </a:endParaRPr>
          </a:p>
          <a:p>
            <a:pPr algn="l"/>
            <a:endParaRPr lang="es-ES" sz="4000" spc="200" dirty="0">
              <a:solidFill>
                <a:srgbClr val="585657"/>
              </a:solidFill>
              <a:uFill>
                <a:solidFill>
                  <a:srgbClr val="000000"/>
                </a:solidFill>
              </a:uFill>
              <a:latin typeface="Aileron Light"/>
              <a:ea typeface="Aileron Light"/>
              <a:cs typeface="Aileron Light"/>
              <a:sym typeface="Aileron Light"/>
            </a:endParaRPr>
          </a:p>
        </p:txBody>
      </p:sp>
      <p:pic>
        <p:nvPicPr>
          <p:cNvPr id="6" name="pie biosketch.jpg" descr="pie biosketch.jpg"/>
          <p:cNvPicPr>
            <a:picLocks noChangeAspect="1"/>
          </p:cNvPicPr>
          <p:nvPr/>
        </p:nvPicPr>
        <p:blipFill>
          <a:blip r:embed="rId4"/>
          <a:stretch>
            <a:fillRect/>
          </a:stretch>
        </p:blipFill>
        <p:spPr>
          <a:xfrm>
            <a:off x="-136303" y="39276624"/>
            <a:ext cx="31496000" cy="6276425"/>
          </a:xfrm>
          <a:prstGeom prst="rect">
            <a:avLst/>
          </a:prstGeom>
          <a:ln w="12700">
            <a:miter lim="400000"/>
          </a:ln>
        </p:spPr>
      </p:pic>
    </p:spTree>
    <p:extLst>
      <p:ext uri="{BB962C8B-B14F-4D97-AF65-F5344CB8AC3E}">
        <p14:creationId xmlns:p14="http://schemas.microsoft.com/office/powerpoint/2010/main" val="269930461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5" tIns="65615" rIns="65615" bIns="65615"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5" tIns="65615" rIns="65615" bIns="65615"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9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41648</TotalTime>
  <Words>826</Words>
  <Application>Microsoft Office PowerPoint</Application>
  <PresentationFormat>Personalizado</PresentationFormat>
  <Paragraphs>30</Paragraphs>
  <Slides>2</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vt:i4>
      </vt:variant>
    </vt:vector>
  </HeadingPairs>
  <TitlesOfParts>
    <vt:vector size="12" baseType="lpstr">
      <vt:lpstr>Aileron SemiBold</vt:lpstr>
      <vt:lpstr>Helvetica Neue Light</vt:lpstr>
      <vt:lpstr>Aileron Light</vt:lpstr>
      <vt:lpstr>Helvetica Neue</vt:lpstr>
      <vt:lpstr>Montserrat SemiBold</vt:lpstr>
      <vt:lpstr>Arial Black</vt:lpstr>
      <vt:lpstr>Helvetica Neue Medium</vt:lpstr>
      <vt:lpstr>Montserrat Black</vt:lpstr>
      <vt:lpstr>Aileron</vt:lpstr>
      <vt:lpstr>White</vt:lpstr>
      <vt:lpstr>Presentación de PowerPoint</vt:lpstr>
      <vt:lpstr>Presentación de PowerPoint</vt:lpstr>
    </vt:vector>
  </TitlesOfParts>
  <Manager>Ricardo Martínez Murillo</Manager>
  <Company>Instituto Cajal CSIC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Biosketch seminarios Instituto Cajal</dc:title>
  <dc:subject/>
  <dc:creator>Usuario</dc:creator>
  <cp:keywords/>
  <dc:description/>
  <cp:lastModifiedBy>Usuario</cp:lastModifiedBy>
  <cp:revision>66</cp:revision>
  <cp:lastPrinted>2023-02-24T12:10:13Z</cp:lastPrinted>
  <dcterms:modified xsi:type="dcterms:W3CDTF">2024-03-15T12:33:36Z</dcterms:modified>
  <cp:category/>
  <cp:contentStatus/>
</cp:coreProperties>
</file>